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2" r:id="rId4"/>
    <p:sldMasterId id="2147483697" r:id="rId5"/>
    <p:sldMasterId id="2147483703" r:id="rId6"/>
  </p:sldMasterIdLst>
  <p:notesMasterIdLst>
    <p:notesMasterId r:id="rId20"/>
  </p:notesMasterIdLst>
  <p:handoutMasterIdLst>
    <p:handoutMasterId r:id="rId21"/>
  </p:handoutMasterIdLst>
  <p:sldIdLst>
    <p:sldId id="647" r:id="rId7"/>
    <p:sldId id="644" r:id="rId8"/>
    <p:sldId id="649" r:id="rId9"/>
    <p:sldId id="650" r:id="rId10"/>
    <p:sldId id="651" r:id="rId11"/>
    <p:sldId id="521" r:id="rId12"/>
    <p:sldId id="627" r:id="rId13"/>
    <p:sldId id="623" r:id="rId14"/>
    <p:sldId id="601" r:id="rId15"/>
    <p:sldId id="654" r:id="rId16"/>
    <p:sldId id="655" r:id="rId17"/>
    <p:sldId id="652" r:id="rId18"/>
    <p:sldId id="653" r:id="rId19"/>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76">
          <p15:clr>
            <a:srgbClr val="A4A3A4"/>
          </p15:clr>
        </p15:guide>
        <p15:guide id="2" orient="horz" pos="4241">
          <p15:clr>
            <a:srgbClr val="A4A3A4"/>
          </p15:clr>
        </p15:guide>
        <p15:guide id="3" orient="horz" pos="2148">
          <p15:clr>
            <a:srgbClr val="A4A3A4"/>
          </p15:clr>
        </p15:guide>
        <p15:guide id="4" orient="horz" pos="3430" userDrawn="1">
          <p15:clr>
            <a:srgbClr val="A4A3A4"/>
          </p15:clr>
        </p15:guide>
        <p15:guide id="5" orient="horz" pos="391" userDrawn="1">
          <p15:clr>
            <a:srgbClr val="A4A3A4"/>
          </p15:clr>
        </p15:guide>
        <p15:guide id="6" orient="horz" pos="104">
          <p15:clr>
            <a:srgbClr val="A4A3A4"/>
          </p15:clr>
        </p15:guide>
        <p15:guide id="7" orient="horz" pos="1871">
          <p15:clr>
            <a:srgbClr val="A4A3A4"/>
          </p15:clr>
        </p15:guide>
        <p15:guide id="8" pos="4551">
          <p15:clr>
            <a:srgbClr val="A4A3A4"/>
          </p15:clr>
        </p15:guide>
        <p15:guide id="9" pos="5666">
          <p15:clr>
            <a:srgbClr val="A4A3A4"/>
          </p15:clr>
        </p15:guide>
        <p15:guide id="10" pos="293">
          <p15:clr>
            <a:srgbClr val="A4A3A4"/>
          </p15:clr>
        </p15:guide>
        <p15:guide id="11" pos="1975">
          <p15:clr>
            <a:srgbClr val="A4A3A4"/>
          </p15:clr>
        </p15:guide>
        <p15:guide id="12" pos="3218">
          <p15:clr>
            <a:srgbClr val="A4A3A4"/>
          </p15:clr>
        </p15:guide>
        <p15:guide id="13" pos="4435">
          <p15:clr>
            <a:srgbClr val="A4A3A4"/>
          </p15:clr>
        </p15:guide>
        <p15:guide id="14" pos="446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övgren Karin, HRs" initials="LKH" lastIdx="12" clrIdx="0">
    <p:extLst>
      <p:ext uri="{19B8F6BF-5375-455C-9EA6-DF929625EA0E}">
        <p15:presenceInfo xmlns:p15="http://schemas.microsoft.com/office/powerpoint/2012/main" userId="S-1-5-21-3282178652-2823510310-3805757255-420963" providerId="AD"/>
      </p:ext>
    </p:extLst>
  </p:cmAuthor>
  <p:cmAuthor id="2" name="Törnqvist Helena, Kv Konsult" initials="THKK" lastIdx="17" clrIdx="1">
    <p:extLst>
      <p:ext uri="{19B8F6BF-5375-455C-9EA6-DF929625EA0E}">
        <p15:presenceInfo xmlns:p15="http://schemas.microsoft.com/office/powerpoint/2012/main" userId="S-1-5-21-3282178652-2823510310-3805757255-427034" providerId="AD"/>
      </p:ext>
    </p:extLst>
  </p:cmAuthor>
  <p:cmAuthor id="3" name="Hansson Anna, Kvs" initials="HAK" lastIdx="8" clrIdx="2">
    <p:extLst>
      <p:ext uri="{19B8F6BF-5375-455C-9EA6-DF929625EA0E}">
        <p15:presenceInfo xmlns:p15="http://schemas.microsoft.com/office/powerpoint/2012/main" userId="S-1-5-21-3282178652-2823510310-3805757255-49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3" autoAdjust="0"/>
    <p:restoredTop sz="87774" autoAdjust="0"/>
  </p:normalViewPr>
  <p:slideViewPr>
    <p:cSldViewPr snapToGrid="0" showGuides="1">
      <p:cViewPr varScale="1">
        <p:scale>
          <a:sx n="101" d="100"/>
          <a:sy n="101" d="100"/>
        </p:scale>
        <p:origin x="2196" y="108"/>
      </p:cViewPr>
      <p:guideLst>
        <p:guide orient="horz" pos="3876"/>
        <p:guide orient="horz" pos="4241"/>
        <p:guide orient="horz" pos="2148"/>
        <p:guide orient="horz" pos="3430"/>
        <p:guide orient="horz" pos="391"/>
        <p:guide orient="horz" pos="104"/>
        <p:guide orient="horz" pos="1871"/>
        <p:guide pos="4551"/>
        <p:guide pos="5666"/>
        <p:guide pos="293"/>
        <p:guide pos="1975"/>
        <p:guide pos="3218"/>
        <p:guide pos="4435"/>
        <p:guide pos="446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5" d="100"/>
          <a:sy n="95" d="100"/>
        </p:scale>
        <p:origin x="-253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43F26-002F-4F03-80E7-D242693B59C7}" type="doc">
      <dgm:prSet loTypeId="urn:microsoft.com/office/officeart/2005/8/layout/chevron1" loCatId="process" qsTypeId="urn:microsoft.com/office/officeart/2005/8/quickstyle/simple1" qsCatId="simple" csTypeId="urn:microsoft.com/office/officeart/2005/8/colors/accent1_2" csCatId="accent1" phldr="1"/>
      <dgm:spPr/>
    </dgm:pt>
    <dgm:pt modelId="{EE75E0DE-CFF5-4939-8303-B4198264D658}">
      <dgm:prSet phldrT="[Text]"/>
      <dgm:spPr>
        <a:solidFill>
          <a:srgbClr val="FF0000">
            <a:alpha val="76000"/>
          </a:srgbClr>
        </a:solidFill>
      </dgm:spPr>
      <dgm:t>
        <a:bodyPr/>
        <a:lstStyle/>
        <a:p>
          <a:r>
            <a:rPr lang="sv-SE" b="1" dirty="0" smtClean="0"/>
            <a:t>Upphandling</a:t>
          </a:r>
          <a:endParaRPr lang="sv-SE" b="1" dirty="0"/>
        </a:p>
      </dgm:t>
    </dgm:pt>
    <dgm:pt modelId="{E766D2D6-4082-4385-85BD-18BCC8C0F808}" type="parTrans" cxnId="{481F04D9-ACBF-4DE1-8299-DF2D5881DBAD}">
      <dgm:prSet/>
      <dgm:spPr/>
      <dgm:t>
        <a:bodyPr/>
        <a:lstStyle/>
        <a:p>
          <a:endParaRPr lang="sv-SE"/>
        </a:p>
      </dgm:t>
    </dgm:pt>
    <dgm:pt modelId="{0E105DA2-2406-4D85-92B6-C3FD6923969B}" type="sibTrans" cxnId="{481F04D9-ACBF-4DE1-8299-DF2D5881DBAD}">
      <dgm:prSet/>
      <dgm:spPr/>
      <dgm:t>
        <a:bodyPr/>
        <a:lstStyle/>
        <a:p>
          <a:endParaRPr lang="sv-SE"/>
        </a:p>
      </dgm:t>
    </dgm:pt>
    <dgm:pt modelId="{5AC00A28-EB95-45CC-B44A-17DFB3A8E0C8}">
      <dgm:prSet phldrT="[Text]" custT="1"/>
      <dgm:spPr>
        <a:solidFill>
          <a:srgbClr val="00B0F0">
            <a:alpha val="56000"/>
          </a:srgbClr>
        </a:solidFill>
      </dgm:spPr>
      <dgm:t>
        <a:bodyPr/>
        <a:lstStyle/>
        <a:p>
          <a:pPr>
            <a:spcAft>
              <a:spcPts val="0"/>
            </a:spcAft>
          </a:pPr>
          <a:r>
            <a:rPr lang="sv-SE" sz="1400" b="1" dirty="0" smtClean="0"/>
            <a:t>Etapp 1</a:t>
          </a:r>
        </a:p>
        <a:p>
          <a:pPr>
            <a:spcAft>
              <a:spcPct val="35000"/>
            </a:spcAft>
          </a:pPr>
          <a:r>
            <a:rPr lang="sv-SE" sz="1000" dirty="0" smtClean="0"/>
            <a:t>Undersökning av lösningar, utveckling och design</a:t>
          </a:r>
          <a:endParaRPr lang="sv-SE" sz="1000" dirty="0"/>
        </a:p>
      </dgm:t>
    </dgm:pt>
    <dgm:pt modelId="{E1B13FC5-0485-44D4-A725-6C412ECE5087}" type="parTrans" cxnId="{CD6223DB-226F-41FF-BF30-DDB375E5607E}">
      <dgm:prSet/>
      <dgm:spPr/>
      <dgm:t>
        <a:bodyPr/>
        <a:lstStyle/>
        <a:p>
          <a:endParaRPr lang="sv-SE"/>
        </a:p>
      </dgm:t>
    </dgm:pt>
    <dgm:pt modelId="{BC8A5EDA-8218-453B-8D54-343683618D30}" type="sibTrans" cxnId="{CD6223DB-226F-41FF-BF30-DDB375E5607E}">
      <dgm:prSet/>
      <dgm:spPr/>
      <dgm:t>
        <a:bodyPr/>
        <a:lstStyle/>
        <a:p>
          <a:endParaRPr lang="sv-SE"/>
        </a:p>
      </dgm:t>
    </dgm:pt>
    <dgm:pt modelId="{BBF43CAD-E96A-4970-A086-1FFE62868728}">
      <dgm:prSet phldrT="[Text]" custT="1"/>
      <dgm:spPr>
        <a:solidFill>
          <a:srgbClr val="00B0F0">
            <a:alpha val="75000"/>
          </a:srgbClr>
        </a:solidFill>
      </dgm:spPr>
      <dgm:t>
        <a:bodyPr/>
        <a:lstStyle/>
        <a:p>
          <a:pPr>
            <a:spcAft>
              <a:spcPts val="300"/>
            </a:spcAft>
          </a:pPr>
          <a:r>
            <a:rPr lang="sv-SE" sz="1400" b="1" dirty="0" smtClean="0"/>
            <a:t>Etapp 2</a:t>
          </a:r>
        </a:p>
        <a:p>
          <a:pPr>
            <a:spcAft>
              <a:spcPct val="35000"/>
            </a:spcAft>
          </a:pPr>
          <a:r>
            <a:rPr lang="sv-SE" sz="1000" dirty="0" smtClean="0"/>
            <a:t>Framtagande av prototyper</a:t>
          </a:r>
          <a:endParaRPr lang="sv-SE" sz="1000" dirty="0"/>
        </a:p>
      </dgm:t>
    </dgm:pt>
    <dgm:pt modelId="{2DAF6FB6-FE86-4461-870C-2B867F1BC943}" type="parTrans" cxnId="{CE9D7684-3EE6-4115-9E83-F3F9E79D85F5}">
      <dgm:prSet/>
      <dgm:spPr/>
      <dgm:t>
        <a:bodyPr/>
        <a:lstStyle/>
        <a:p>
          <a:endParaRPr lang="sv-SE"/>
        </a:p>
      </dgm:t>
    </dgm:pt>
    <dgm:pt modelId="{07190289-BA2A-4E67-8A1E-89B17091FCAF}" type="sibTrans" cxnId="{CE9D7684-3EE6-4115-9E83-F3F9E79D85F5}">
      <dgm:prSet/>
      <dgm:spPr/>
      <dgm:t>
        <a:bodyPr/>
        <a:lstStyle/>
        <a:p>
          <a:endParaRPr lang="sv-SE"/>
        </a:p>
      </dgm:t>
    </dgm:pt>
    <dgm:pt modelId="{60337D74-585F-459A-82E3-B2929203D849}">
      <dgm:prSet phldrT="[Text]"/>
      <dgm:spPr>
        <a:solidFill>
          <a:srgbClr val="00B050"/>
        </a:solidFill>
      </dgm:spPr>
      <dgm:t>
        <a:bodyPr/>
        <a:lstStyle/>
        <a:p>
          <a:r>
            <a:rPr lang="sv-SE" b="1" dirty="0" smtClean="0"/>
            <a:t>Inköp</a:t>
          </a:r>
          <a:endParaRPr lang="sv-SE" b="1" dirty="0"/>
        </a:p>
      </dgm:t>
    </dgm:pt>
    <dgm:pt modelId="{FB84227A-7D18-4500-8EB4-A7761A05B3CF}" type="parTrans" cxnId="{9D53955E-5D93-41AF-9003-F3EA50C5A35C}">
      <dgm:prSet/>
      <dgm:spPr/>
      <dgm:t>
        <a:bodyPr/>
        <a:lstStyle/>
        <a:p>
          <a:endParaRPr lang="sv-SE"/>
        </a:p>
      </dgm:t>
    </dgm:pt>
    <dgm:pt modelId="{BA94C6D8-5AE6-42E6-818B-8D7042A4D714}" type="sibTrans" cxnId="{9D53955E-5D93-41AF-9003-F3EA50C5A35C}">
      <dgm:prSet/>
      <dgm:spPr/>
      <dgm:t>
        <a:bodyPr/>
        <a:lstStyle/>
        <a:p>
          <a:endParaRPr lang="sv-SE"/>
        </a:p>
      </dgm:t>
    </dgm:pt>
    <dgm:pt modelId="{17993289-DBA3-4ED1-AE29-31F30F8B8C15}">
      <dgm:prSet phldrT="[Text]" custT="1"/>
      <dgm:spPr>
        <a:solidFill>
          <a:srgbClr val="00B0F0"/>
        </a:solidFill>
      </dgm:spPr>
      <dgm:t>
        <a:bodyPr/>
        <a:lstStyle/>
        <a:p>
          <a:pPr>
            <a:spcAft>
              <a:spcPts val="0"/>
            </a:spcAft>
          </a:pPr>
          <a:r>
            <a:rPr lang="sv-SE" sz="1400" b="1" dirty="0" smtClean="0"/>
            <a:t>Etapp 3</a:t>
          </a:r>
        </a:p>
        <a:p>
          <a:pPr>
            <a:spcAft>
              <a:spcPct val="35000"/>
            </a:spcAft>
          </a:pPr>
          <a:r>
            <a:rPr lang="sv-SE" sz="1000" dirty="0" smtClean="0"/>
            <a:t>Framtagande av testserie och användning</a:t>
          </a:r>
          <a:endParaRPr lang="sv-SE" sz="1000" dirty="0"/>
        </a:p>
      </dgm:t>
    </dgm:pt>
    <dgm:pt modelId="{727B06B4-C2AA-4F4D-99CD-C6D3B052F8F8}" type="parTrans" cxnId="{4A28AA76-3EFF-4198-B591-7A2203D88674}">
      <dgm:prSet/>
      <dgm:spPr/>
      <dgm:t>
        <a:bodyPr/>
        <a:lstStyle/>
        <a:p>
          <a:endParaRPr lang="sv-SE"/>
        </a:p>
      </dgm:t>
    </dgm:pt>
    <dgm:pt modelId="{9A4602C2-AC79-46A5-8E1E-A79443FF1CA1}" type="sibTrans" cxnId="{4A28AA76-3EFF-4198-B591-7A2203D88674}">
      <dgm:prSet/>
      <dgm:spPr/>
      <dgm:t>
        <a:bodyPr/>
        <a:lstStyle/>
        <a:p>
          <a:endParaRPr lang="sv-SE"/>
        </a:p>
      </dgm:t>
    </dgm:pt>
    <dgm:pt modelId="{13EFACE7-E2B1-4698-8C11-DEEB99946896}" type="pres">
      <dgm:prSet presAssocID="{15A43F26-002F-4F03-80E7-D242693B59C7}" presName="Name0" presStyleCnt="0">
        <dgm:presLayoutVars>
          <dgm:dir/>
          <dgm:animLvl val="lvl"/>
          <dgm:resizeHandles val="exact"/>
        </dgm:presLayoutVars>
      </dgm:prSet>
      <dgm:spPr/>
    </dgm:pt>
    <dgm:pt modelId="{C22AA83D-84BE-4F9D-B273-ED8324F9794A}" type="pres">
      <dgm:prSet presAssocID="{EE75E0DE-CFF5-4939-8303-B4198264D658}" presName="parTxOnly" presStyleLbl="node1" presStyleIdx="0" presStyleCnt="5">
        <dgm:presLayoutVars>
          <dgm:chMax val="0"/>
          <dgm:chPref val="0"/>
          <dgm:bulletEnabled val="1"/>
        </dgm:presLayoutVars>
      </dgm:prSet>
      <dgm:spPr/>
      <dgm:t>
        <a:bodyPr/>
        <a:lstStyle/>
        <a:p>
          <a:endParaRPr lang="sv-SE"/>
        </a:p>
      </dgm:t>
    </dgm:pt>
    <dgm:pt modelId="{05289D81-5804-42ED-81EF-BA7A45B49309}" type="pres">
      <dgm:prSet presAssocID="{0E105DA2-2406-4D85-92B6-C3FD6923969B}" presName="parTxOnlySpace" presStyleCnt="0"/>
      <dgm:spPr/>
    </dgm:pt>
    <dgm:pt modelId="{6BCBDB37-A8EA-4FB5-ABD9-243194AB9D86}" type="pres">
      <dgm:prSet presAssocID="{5AC00A28-EB95-45CC-B44A-17DFB3A8E0C8}" presName="parTxOnly" presStyleLbl="node1" presStyleIdx="1" presStyleCnt="5">
        <dgm:presLayoutVars>
          <dgm:chMax val="0"/>
          <dgm:chPref val="0"/>
          <dgm:bulletEnabled val="1"/>
        </dgm:presLayoutVars>
      </dgm:prSet>
      <dgm:spPr/>
      <dgm:t>
        <a:bodyPr/>
        <a:lstStyle/>
        <a:p>
          <a:endParaRPr lang="sv-SE"/>
        </a:p>
      </dgm:t>
    </dgm:pt>
    <dgm:pt modelId="{C1189B77-C78C-4CD8-A45B-FE8C80234CCE}" type="pres">
      <dgm:prSet presAssocID="{BC8A5EDA-8218-453B-8D54-343683618D30}" presName="parTxOnlySpace" presStyleCnt="0"/>
      <dgm:spPr/>
    </dgm:pt>
    <dgm:pt modelId="{6A438F6C-BF79-441F-BD34-9DB60F2B037E}" type="pres">
      <dgm:prSet presAssocID="{BBF43CAD-E96A-4970-A086-1FFE62868728}" presName="parTxOnly" presStyleLbl="node1" presStyleIdx="2" presStyleCnt="5">
        <dgm:presLayoutVars>
          <dgm:chMax val="0"/>
          <dgm:chPref val="0"/>
          <dgm:bulletEnabled val="1"/>
        </dgm:presLayoutVars>
      </dgm:prSet>
      <dgm:spPr/>
      <dgm:t>
        <a:bodyPr/>
        <a:lstStyle/>
        <a:p>
          <a:endParaRPr lang="sv-SE"/>
        </a:p>
      </dgm:t>
    </dgm:pt>
    <dgm:pt modelId="{275750A5-8463-4886-825C-6E462C7AAF26}" type="pres">
      <dgm:prSet presAssocID="{07190289-BA2A-4E67-8A1E-89B17091FCAF}" presName="parTxOnlySpace" presStyleCnt="0"/>
      <dgm:spPr/>
    </dgm:pt>
    <dgm:pt modelId="{17BE4C3A-D989-440D-B1BD-8DE7DFA918CE}" type="pres">
      <dgm:prSet presAssocID="{17993289-DBA3-4ED1-AE29-31F30F8B8C15}" presName="parTxOnly" presStyleLbl="node1" presStyleIdx="3" presStyleCnt="5">
        <dgm:presLayoutVars>
          <dgm:chMax val="0"/>
          <dgm:chPref val="0"/>
          <dgm:bulletEnabled val="1"/>
        </dgm:presLayoutVars>
      </dgm:prSet>
      <dgm:spPr/>
      <dgm:t>
        <a:bodyPr/>
        <a:lstStyle/>
        <a:p>
          <a:endParaRPr lang="sv-SE"/>
        </a:p>
      </dgm:t>
    </dgm:pt>
    <dgm:pt modelId="{144AA927-C4D4-4554-9471-8933314C574A}" type="pres">
      <dgm:prSet presAssocID="{9A4602C2-AC79-46A5-8E1E-A79443FF1CA1}" presName="parTxOnlySpace" presStyleCnt="0"/>
      <dgm:spPr/>
    </dgm:pt>
    <dgm:pt modelId="{63790AEE-7B47-4B89-9542-BB3E4942D5E2}" type="pres">
      <dgm:prSet presAssocID="{60337D74-585F-459A-82E3-B2929203D849}" presName="parTxOnly" presStyleLbl="node1" presStyleIdx="4" presStyleCnt="5">
        <dgm:presLayoutVars>
          <dgm:chMax val="0"/>
          <dgm:chPref val="0"/>
          <dgm:bulletEnabled val="1"/>
        </dgm:presLayoutVars>
      </dgm:prSet>
      <dgm:spPr/>
      <dgm:t>
        <a:bodyPr/>
        <a:lstStyle/>
        <a:p>
          <a:endParaRPr lang="sv-SE"/>
        </a:p>
      </dgm:t>
    </dgm:pt>
  </dgm:ptLst>
  <dgm:cxnLst>
    <dgm:cxn modelId="{481F04D9-ACBF-4DE1-8299-DF2D5881DBAD}" srcId="{15A43F26-002F-4F03-80E7-D242693B59C7}" destId="{EE75E0DE-CFF5-4939-8303-B4198264D658}" srcOrd="0" destOrd="0" parTransId="{E766D2D6-4082-4385-85BD-18BCC8C0F808}" sibTransId="{0E105DA2-2406-4D85-92B6-C3FD6923969B}"/>
    <dgm:cxn modelId="{4A28AA76-3EFF-4198-B591-7A2203D88674}" srcId="{15A43F26-002F-4F03-80E7-D242693B59C7}" destId="{17993289-DBA3-4ED1-AE29-31F30F8B8C15}" srcOrd="3" destOrd="0" parTransId="{727B06B4-C2AA-4F4D-99CD-C6D3B052F8F8}" sibTransId="{9A4602C2-AC79-46A5-8E1E-A79443FF1CA1}"/>
    <dgm:cxn modelId="{CD6223DB-226F-41FF-BF30-DDB375E5607E}" srcId="{15A43F26-002F-4F03-80E7-D242693B59C7}" destId="{5AC00A28-EB95-45CC-B44A-17DFB3A8E0C8}" srcOrd="1" destOrd="0" parTransId="{E1B13FC5-0485-44D4-A725-6C412ECE5087}" sibTransId="{BC8A5EDA-8218-453B-8D54-343683618D30}"/>
    <dgm:cxn modelId="{9D53955E-5D93-41AF-9003-F3EA50C5A35C}" srcId="{15A43F26-002F-4F03-80E7-D242693B59C7}" destId="{60337D74-585F-459A-82E3-B2929203D849}" srcOrd="4" destOrd="0" parTransId="{FB84227A-7D18-4500-8EB4-A7761A05B3CF}" sibTransId="{BA94C6D8-5AE6-42E6-818B-8D7042A4D714}"/>
    <dgm:cxn modelId="{7AEF25A4-5019-4C79-8678-17F478E92C7A}" type="presOf" srcId="{17993289-DBA3-4ED1-AE29-31F30F8B8C15}" destId="{17BE4C3A-D989-440D-B1BD-8DE7DFA918CE}" srcOrd="0" destOrd="0" presId="urn:microsoft.com/office/officeart/2005/8/layout/chevron1"/>
    <dgm:cxn modelId="{0900948A-F65D-4872-A592-9DE37D640D4D}" type="presOf" srcId="{BBF43CAD-E96A-4970-A086-1FFE62868728}" destId="{6A438F6C-BF79-441F-BD34-9DB60F2B037E}" srcOrd="0" destOrd="0" presId="urn:microsoft.com/office/officeart/2005/8/layout/chevron1"/>
    <dgm:cxn modelId="{D319DE4E-0831-4D3D-98D3-C824F0C9D13A}" type="presOf" srcId="{EE75E0DE-CFF5-4939-8303-B4198264D658}" destId="{C22AA83D-84BE-4F9D-B273-ED8324F9794A}" srcOrd="0" destOrd="0" presId="urn:microsoft.com/office/officeart/2005/8/layout/chevron1"/>
    <dgm:cxn modelId="{CE9D7684-3EE6-4115-9E83-F3F9E79D85F5}" srcId="{15A43F26-002F-4F03-80E7-D242693B59C7}" destId="{BBF43CAD-E96A-4970-A086-1FFE62868728}" srcOrd="2" destOrd="0" parTransId="{2DAF6FB6-FE86-4461-870C-2B867F1BC943}" sibTransId="{07190289-BA2A-4E67-8A1E-89B17091FCAF}"/>
    <dgm:cxn modelId="{E5FF5322-1722-42C4-801C-17E389BF4689}" type="presOf" srcId="{5AC00A28-EB95-45CC-B44A-17DFB3A8E0C8}" destId="{6BCBDB37-A8EA-4FB5-ABD9-243194AB9D86}" srcOrd="0" destOrd="0" presId="urn:microsoft.com/office/officeart/2005/8/layout/chevron1"/>
    <dgm:cxn modelId="{0CA77364-5A4C-4659-87F0-883A6DBC0900}" type="presOf" srcId="{15A43F26-002F-4F03-80E7-D242693B59C7}" destId="{13EFACE7-E2B1-4698-8C11-DEEB99946896}" srcOrd="0" destOrd="0" presId="urn:microsoft.com/office/officeart/2005/8/layout/chevron1"/>
    <dgm:cxn modelId="{FAE17842-7F67-43A9-B41D-E8FEDD23D6F6}" type="presOf" srcId="{60337D74-585F-459A-82E3-B2929203D849}" destId="{63790AEE-7B47-4B89-9542-BB3E4942D5E2}" srcOrd="0" destOrd="0" presId="urn:microsoft.com/office/officeart/2005/8/layout/chevron1"/>
    <dgm:cxn modelId="{875BCC3D-5A59-45BA-81E8-CA109A6B7583}" type="presParOf" srcId="{13EFACE7-E2B1-4698-8C11-DEEB99946896}" destId="{C22AA83D-84BE-4F9D-B273-ED8324F9794A}" srcOrd="0" destOrd="0" presId="urn:microsoft.com/office/officeart/2005/8/layout/chevron1"/>
    <dgm:cxn modelId="{458DFB79-3DDA-4FD5-80C7-FEF132F567BC}" type="presParOf" srcId="{13EFACE7-E2B1-4698-8C11-DEEB99946896}" destId="{05289D81-5804-42ED-81EF-BA7A45B49309}" srcOrd="1" destOrd="0" presId="urn:microsoft.com/office/officeart/2005/8/layout/chevron1"/>
    <dgm:cxn modelId="{61045D14-5A05-4C89-978B-EF1FEB68085A}" type="presParOf" srcId="{13EFACE7-E2B1-4698-8C11-DEEB99946896}" destId="{6BCBDB37-A8EA-4FB5-ABD9-243194AB9D86}" srcOrd="2" destOrd="0" presId="urn:microsoft.com/office/officeart/2005/8/layout/chevron1"/>
    <dgm:cxn modelId="{78F17950-87CF-4451-89E4-7EF6506161B4}" type="presParOf" srcId="{13EFACE7-E2B1-4698-8C11-DEEB99946896}" destId="{C1189B77-C78C-4CD8-A45B-FE8C80234CCE}" srcOrd="3" destOrd="0" presId="urn:microsoft.com/office/officeart/2005/8/layout/chevron1"/>
    <dgm:cxn modelId="{A3550EA3-86FC-4E2E-BB67-C8F3244E3780}" type="presParOf" srcId="{13EFACE7-E2B1-4698-8C11-DEEB99946896}" destId="{6A438F6C-BF79-441F-BD34-9DB60F2B037E}" srcOrd="4" destOrd="0" presId="urn:microsoft.com/office/officeart/2005/8/layout/chevron1"/>
    <dgm:cxn modelId="{8D8B28CA-F877-4616-B5F9-E7B3E17AD632}" type="presParOf" srcId="{13EFACE7-E2B1-4698-8C11-DEEB99946896}" destId="{275750A5-8463-4886-825C-6E462C7AAF26}" srcOrd="5" destOrd="0" presId="urn:microsoft.com/office/officeart/2005/8/layout/chevron1"/>
    <dgm:cxn modelId="{FA146274-C6BA-4A03-93AB-9DA2E5983CFA}" type="presParOf" srcId="{13EFACE7-E2B1-4698-8C11-DEEB99946896}" destId="{17BE4C3A-D989-440D-B1BD-8DE7DFA918CE}" srcOrd="6" destOrd="0" presId="urn:microsoft.com/office/officeart/2005/8/layout/chevron1"/>
    <dgm:cxn modelId="{B56410F8-CCC9-4F6B-B4BD-24F573FB9003}" type="presParOf" srcId="{13EFACE7-E2B1-4698-8C11-DEEB99946896}" destId="{144AA927-C4D4-4554-9471-8933314C574A}" srcOrd="7" destOrd="0" presId="urn:microsoft.com/office/officeart/2005/8/layout/chevron1"/>
    <dgm:cxn modelId="{813F320B-7382-4ABE-A789-603DDA6DE2FA}" type="presParOf" srcId="{13EFACE7-E2B1-4698-8C11-DEEB99946896}" destId="{63790AEE-7B47-4B89-9542-BB3E4942D5E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AA83D-84BE-4F9D-B273-ED8324F9794A}">
      <dsp:nvSpPr>
        <dsp:cNvPr id="0" name=""/>
        <dsp:cNvSpPr/>
      </dsp:nvSpPr>
      <dsp:spPr>
        <a:xfrm>
          <a:off x="2148" y="1772528"/>
          <a:ext cx="1912517" cy="765006"/>
        </a:xfrm>
        <a:prstGeom prst="chevron">
          <a:avLst/>
        </a:prstGeom>
        <a:solidFill>
          <a:srgbClr val="FF0000">
            <a:alpha val="76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sv-SE" sz="1500" b="1" kern="1200" dirty="0" smtClean="0"/>
            <a:t>Upphandling</a:t>
          </a:r>
          <a:endParaRPr lang="sv-SE" sz="1500" b="1" kern="1200" dirty="0"/>
        </a:p>
      </dsp:txBody>
      <dsp:txXfrm>
        <a:off x="384651" y="1772528"/>
        <a:ext cx="1147511" cy="765006"/>
      </dsp:txXfrm>
    </dsp:sp>
    <dsp:sp modelId="{6BCBDB37-A8EA-4FB5-ABD9-243194AB9D86}">
      <dsp:nvSpPr>
        <dsp:cNvPr id="0" name=""/>
        <dsp:cNvSpPr/>
      </dsp:nvSpPr>
      <dsp:spPr>
        <a:xfrm>
          <a:off x="1723414" y="1772528"/>
          <a:ext cx="1912517" cy="765006"/>
        </a:xfrm>
        <a:prstGeom prst="chevron">
          <a:avLst/>
        </a:prstGeom>
        <a:solidFill>
          <a:srgbClr val="00B0F0">
            <a:alpha val="56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ts val="0"/>
            </a:spcAft>
          </a:pPr>
          <a:r>
            <a:rPr lang="sv-SE" sz="1400" b="1" kern="1200" dirty="0" smtClean="0"/>
            <a:t>Etapp 1</a:t>
          </a:r>
        </a:p>
        <a:p>
          <a:pPr lvl="0" algn="ctr" defTabSz="622300">
            <a:lnSpc>
              <a:spcPct val="90000"/>
            </a:lnSpc>
            <a:spcBef>
              <a:spcPct val="0"/>
            </a:spcBef>
            <a:spcAft>
              <a:spcPct val="35000"/>
            </a:spcAft>
          </a:pPr>
          <a:r>
            <a:rPr lang="sv-SE" sz="1000" kern="1200" dirty="0" smtClean="0"/>
            <a:t>Undersökning av lösningar, utveckling och design</a:t>
          </a:r>
          <a:endParaRPr lang="sv-SE" sz="1000" kern="1200" dirty="0"/>
        </a:p>
      </dsp:txBody>
      <dsp:txXfrm>
        <a:off x="2105917" y="1772528"/>
        <a:ext cx="1147511" cy="765006"/>
      </dsp:txXfrm>
    </dsp:sp>
    <dsp:sp modelId="{6A438F6C-BF79-441F-BD34-9DB60F2B037E}">
      <dsp:nvSpPr>
        <dsp:cNvPr id="0" name=""/>
        <dsp:cNvSpPr/>
      </dsp:nvSpPr>
      <dsp:spPr>
        <a:xfrm>
          <a:off x="3444679" y="1772528"/>
          <a:ext cx="1912517" cy="765006"/>
        </a:xfrm>
        <a:prstGeom prst="chevron">
          <a:avLst/>
        </a:prstGeom>
        <a:solidFill>
          <a:srgbClr val="00B0F0">
            <a:alpha val="7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ts val="300"/>
            </a:spcAft>
          </a:pPr>
          <a:r>
            <a:rPr lang="sv-SE" sz="1400" b="1" kern="1200" dirty="0" smtClean="0"/>
            <a:t>Etapp 2</a:t>
          </a:r>
        </a:p>
        <a:p>
          <a:pPr lvl="0" algn="ctr" defTabSz="622300">
            <a:lnSpc>
              <a:spcPct val="90000"/>
            </a:lnSpc>
            <a:spcBef>
              <a:spcPct val="0"/>
            </a:spcBef>
            <a:spcAft>
              <a:spcPct val="35000"/>
            </a:spcAft>
          </a:pPr>
          <a:r>
            <a:rPr lang="sv-SE" sz="1000" kern="1200" dirty="0" smtClean="0"/>
            <a:t>Framtagande av prototyper</a:t>
          </a:r>
          <a:endParaRPr lang="sv-SE" sz="1000" kern="1200" dirty="0"/>
        </a:p>
      </dsp:txBody>
      <dsp:txXfrm>
        <a:off x="3827182" y="1772528"/>
        <a:ext cx="1147511" cy="765006"/>
      </dsp:txXfrm>
    </dsp:sp>
    <dsp:sp modelId="{17BE4C3A-D989-440D-B1BD-8DE7DFA918CE}">
      <dsp:nvSpPr>
        <dsp:cNvPr id="0" name=""/>
        <dsp:cNvSpPr/>
      </dsp:nvSpPr>
      <dsp:spPr>
        <a:xfrm>
          <a:off x="5165944" y="1772528"/>
          <a:ext cx="1912517" cy="765006"/>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ts val="0"/>
            </a:spcAft>
          </a:pPr>
          <a:r>
            <a:rPr lang="sv-SE" sz="1400" b="1" kern="1200" dirty="0" smtClean="0"/>
            <a:t>Etapp 3</a:t>
          </a:r>
        </a:p>
        <a:p>
          <a:pPr lvl="0" algn="ctr" defTabSz="622300">
            <a:lnSpc>
              <a:spcPct val="90000"/>
            </a:lnSpc>
            <a:spcBef>
              <a:spcPct val="0"/>
            </a:spcBef>
            <a:spcAft>
              <a:spcPct val="35000"/>
            </a:spcAft>
          </a:pPr>
          <a:r>
            <a:rPr lang="sv-SE" sz="1000" kern="1200" dirty="0" smtClean="0"/>
            <a:t>Framtagande av testserie och användning</a:t>
          </a:r>
          <a:endParaRPr lang="sv-SE" sz="1000" kern="1200" dirty="0"/>
        </a:p>
      </dsp:txBody>
      <dsp:txXfrm>
        <a:off x="5548447" y="1772528"/>
        <a:ext cx="1147511" cy="765006"/>
      </dsp:txXfrm>
    </dsp:sp>
    <dsp:sp modelId="{63790AEE-7B47-4B89-9542-BB3E4942D5E2}">
      <dsp:nvSpPr>
        <dsp:cNvPr id="0" name=""/>
        <dsp:cNvSpPr/>
      </dsp:nvSpPr>
      <dsp:spPr>
        <a:xfrm>
          <a:off x="6887210" y="1772528"/>
          <a:ext cx="1912517" cy="765006"/>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sv-SE" sz="1500" b="1" kern="1200" dirty="0" smtClean="0"/>
            <a:t>Inköp</a:t>
          </a:r>
          <a:endParaRPr lang="sv-SE" sz="1500" b="1" kern="1200" dirty="0"/>
        </a:p>
      </dsp:txBody>
      <dsp:txXfrm>
        <a:off x="7269713" y="1772528"/>
        <a:ext cx="1147511" cy="7650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sv-SE"/>
          </a:p>
        </p:txBody>
      </p:sp>
      <p:sp>
        <p:nvSpPr>
          <p:cNvPr id="21507"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B9FE2B50-67EC-49CD-939A-8F823F2ADD22}" type="datetimeFigureOut">
              <a:rPr lang="sv-SE"/>
              <a:pPr/>
              <a:t>2018-11-26</a:t>
            </a:fld>
            <a:endParaRPr lang="sv-SE"/>
          </a:p>
        </p:txBody>
      </p:sp>
      <p:sp>
        <p:nvSpPr>
          <p:cNvPr id="21508"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sv-SE"/>
          </a:p>
        </p:txBody>
      </p:sp>
      <p:sp>
        <p:nvSpPr>
          <p:cNvPr id="21509"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7F3A4100-D965-4E03-8FF7-E1365A1660EF}" type="slidenum">
              <a:rPr lang="sv-SE"/>
              <a:pPr/>
              <a:t>‹#›</a:t>
            </a:fld>
            <a:endParaRPr lang="sv-SE"/>
          </a:p>
        </p:txBody>
      </p:sp>
    </p:spTree>
    <p:extLst>
      <p:ext uri="{BB962C8B-B14F-4D97-AF65-F5344CB8AC3E}">
        <p14:creationId xmlns:p14="http://schemas.microsoft.com/office/powerpoint/2010/main" val="2814366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8C1B7FE-68FC-4414-9EBC-16F508DDD2CD}" type="datetimeFigureOut">
              <a:rPr lang="sv-SE"/>
              <a:pPr>
                <a:defRPr/>
              </a:pPr>
              <a:t>2018-11-26</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DA6A1BC2-E395-4EBB-BFC1-1BE258091403}" type="slidenum">
              <a:rPr lang="sv-SE"/>
              <a:pPr>
                <a:defRPr/>
              </a:pPr>
              <a:t>‹#›</a:t>
            </a:fld>
            <a:endParaRPr lang="sv-SE"/>
          </a:p>
        </p:txBody>
      </p:sp>
    </p:spTree>
    <p:extLst>
      <p:ext uri="{BB962C8B-B14F-4D97-AF65-F5344CB8AC3E}">
        <p14:creationId xmlns:p14="http://schemas.microsoft.com/office/powerpoint/2010/main" val="25530881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1" dirty="0" smtClean="0"/>
              <a:t>Ökat</a:t>
            </a:r>
            <a:r>
              <a:rPr lang="sv-SE" b="1" baseline="0" dirty="0" smtClean="0"/>
              <a:t> fokus på FoU</a:t>
            </a:r>
            <a:r>
              <a:rPr lang="sv-SE" baseline="0" dirty="0" smtClean="0"/>
              <a:t>: </a:t>
            </a:r>
            <a:r>
              <a:rPr lang="sv-SE" dirty="0" smtClean="0"/>
              <a:t>Vissa entreprenörer har i</a:t>
            </a:r>
            <a:r>
              <a:rPr lang="sv-SE" baseline="0" dirty="0" smtClean="0"/>
              <a:t> stort sett lagt ner sin FoU-verksamhet </a:t>
            </a:r>
            <a:r>
              <a:rPr lang="sv-SE" baseline="0" dirty="0" smtClean="0">
                <a:sym typeface="Wingdings" panose="05000000000000000000" pitchFamily="2" charset="2"/>
              </a:rPr>
              <a:t></a:t>
            </a:r>
            <a:r>
              <a:rPr lang="sv-SE" baseline="0" dirty="0" smtClean="0"/>
              <a:t> anledning/drivkraft att utöka den igen!</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dirty="0" smtClean="0"/>
              <a:t>Affärsmodeller</a:t>
            </a:r>
            <a:r>
              <a:rPr lang="sv-SE" sz="1200" dirty="0" smtClean="0"/>
              <a:t> ”på köpet”, </a:t>
            </a:r>
            <a:r>
              <a:rPr lang="sv-SE" sz="1200" u="sng" dirty="0" smtClean="0"/>
              <a:t>en förberedd marknad. </a:t>
            </a:r>
            <a:r>
              <a:rPr lang="sv-SE" sz="1200" u="none" dirty="0" smtClean="0"/>
              <a:t>Tar oss ”enklare” från </a:t>
            </a:r>
            <a:r>
              <a:rPr lang="sv-SE" sz="1200" u="none" dirty="0" err="1" smtClean="0"/>
              <a:t>FoI</a:t>
            </a:r>
            <a:r>
              <a:rPr lang="sv-SE" sz="1200" u="none" dirty="0" smtClean="0"/>
              <a:t> till implementering/användning.</a:t>
            </a:r>
            <a:endParaRPr lang="sv-SE" sz="1200" u="sng"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B25A06EA-7E0A-4017-BFBE-CC91865CF875}" type="slidenum">
              <a:rPr lang="sv-SE" smtClean="0"/>
              <a:pPr>
                <a:defRPr/>
              </a:pPr>
              <a:t>2</a:t>
            </a:fld>
            <a:endParaRPr lang="sv-SE"/>
          </a:p>
        </p:txBody>
      </p:sp>
    </p:spTree>
    <p:extLst>
      <p:ext uri="{BB962C8B-B14F-4D97-AF65-F5344CB8AC3E}">
        <p14:creationId xmlns:p14="http://schemas.microsoft.com/office/powerpoint/2010/main" val="486948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p:txBody>
      </p:sp>
      <p:sp>
        <p:nvSpPr>
          <p:cNvPr id="4" name="Platshållare för bildnummer 3"/>
          <p:cNvSpPr>
            <a:spLocks noGrp="1"/>
          </p:cNvSpPr>
          <p:nvPr>
            <p:ph type="sldNum" sz="quarter" idx="10"/>
          </p:nvPr>
        </p:nvSpPr>
        <p:spPr/>
        <p:txBody>
          <a:bodyPr/>
          <a:lstStyle/>
          <a:p>
            <a:pPr>
              <a:defRPr/>
            </a:pPr>
            <a:fld id="{B25A06EA-7E0A-4017-BFBE-CC91865CF875}" type="slidenum">
              <a:rPr lang="sv-SE" smtClean="0"/>
              <a:pPr>
                <a:defRPr/>
              </a:pPr>
              <a:t>11</a:t>
            </a:fld>
            <a:endParaRPr lang="sv-SE"/>
          </a:p>
        </p:txBody>
      </p:sp>
    </p:spTree>
    <p:extLst>
      <p:ext uri="{BB962C8B-B14F-4D97-AF65-F5344CB8AC3E}">
        <p14:creationId xmlns:p14="http://schemas.microsoft.com/office/powerpoint/2010/main" val="934329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1" dirty="0" smtClean="0"/>
              <a:t>Ökat</a:t>
            </a:r>
            <a:r>
              <a:rPr lang="sv-SE" b="1" baseline="0" dirty="0" smtClean="0"/>
              <a:t> fokus på FoU</a:t>
            </a:r>
            <a:r>
              <a:rPr lang="sv-SE" baseline="0" dirty="0" smtClean="0"/>
              <a:t>: </a:t>
            </a:r>
            <a:r>
              <a:rPr lang="sv-SE" dirty="0" smtClean="0"/>
              <a:t>Vissa entreprenörer har i</a:t>
            </a:r>
            <a:r>
              <a:rPr lang="sv-SE" baseline="0" dirty="0" smtClean="0"/>
              <a:t> stort sett lagt ner sin FoU-verksamhet </a:t>
            </a:r>
            <a:r>
              <a:rPr lang="sv-SE" baseline="0" dirty="0" smtClean="0">
                <a:sym typeface="Wingdings" panose="05000000000000000000" pitchFamily="2" charset="2"/>
              </a:rPr>
              <a:t></a:t>
            </a:r>
            <a:r>
              <a:rPr lang="sv-SE" baseline="0" dirty="0" smtClean="0"/>
              <a:t> anledning/drivkraft att utöka den igen!</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dirty="0" smtClean="0"/>
              <a:t>Affärsmodeller</a:t>
            </a:r>
            <a:r>
              <a:rPr lang="sv-SE" sz="1200" dirty="0" smtClean="0"/>
              <a:t> ”på köpet”, </a:t>
            </a:r>
            <a:r>
              <a:rPr lang="sv-SE" sz="1200" u="sng" dirty="0" smtClean="0"/>
              <a:t>en förberedd marknad. </a:t>
            </a:r>
            <a:r>
              <a:rPr lang="sv-SE" sz="1200" u="none" dirty="0" smtClean="0"/>
              <a:t>Tar oss ”enklare” från </a:t>
            </a:r>
            <a:r>
              <a:rPr lang="sv-SE" sz="1200" u="none" dirty="0" err="1" smtClean="0"/>
              <a:t>FoI</a:t>
            </a:r>
            <a:r>
              <a:rPr lang="sv-SE" sz="1200" u="none" dirty="0" smtClean="0"/>
              <a:t> till implementering/användning.</a:t>
            </a:r>
            <a:endParaRPr lang="sv-SE" sz="1200" u="sng"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B25A06EA-7E0A-4017-BFBE-CC91865CF875}" type="slidenum">
              <a:rPr lang="sv-SE" smtClean="0"/>
              <a:pPr>
                <a:defRPr/>
              </a:pPr>
              <a:t>12</a:t>
            </a:fld>
            <a:endParaRPr lang="sv-SE"/>
          </a:p>
        </p:txBody>
      </p:sp>
    </p:spTree>
    <p:extLst>
      <p:ext uri="{BB962C8B-B14F-4D97-AF65-F5344CB8AC3E}">
        <p14:creationId xmlns:p14="http://schemas.microsoft.com/office/powerpoint/2010/main" val="252963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p:txBody>
      </p:sp>
      <p:sp>
        <p:nvSpPr>
          <p:cNvPr id="4" name="Platshållare för bildnummer 3"/>
          <p:cNvSpPr>
            <a:spLocks noGrp="1"/>
          </p:cNvSpPr>
          <p:nvPr>
            <p:ph type="sldNum" sz="quarter" idx="10"/>
          </p:nvPr>
        </p:nvSpPr>
        <p:spPr/>
        <p:txBody>
          <a:bodyPr/>
          <a:lstStyle/>
          <a:p>
            <a:pPr>
              <a:defRPr/>
            </a:pPr>
            <a:fld id="{B25A06EA-7E0A-4017-BFBE-CC91865CF875}" type="slidenum">
              <a:rPr lang="sv-SE" smtClean="0"/>
              <a:pPr>
                <a:defRPr/>
              </a:pPr>
              <a:t>13</a:t>
            </a:fld>
            <a:endParaRPr lang="sv-SE"/>
          </a:p>
        </p:txBody>
      </p:sp>
    </p:spTree>
    <p:extLst>
      <p:ext uri="{BB962C8B-B14F-4D97-AF65-F5344CB8AC3E}">
        <p14:creationId xmlns:p14="http://schemas.microsoft.com/office/powerpoint/2010/main" val="25764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1" dirty="0" smtClean="0"/>
              <a:t>Ökat</a:t>
            </a:r>
            <a:r>
              <a:rPr lang="sv-SE" b="1" baseline="0" dirty="0" smtClean="0"/>
              <a:t> fokus på FoU</a:t>
            </a:r>
            <a:r>
              <a:rPr lang="sv-SE" baseline="0" dirty="0" smtClean="0"/>
              <a:t>: </a:t>
            </a:r>
            <a:r>
              <a:rPr lang="sv-SE" dirty="0" smtClean="0"/>
              <a:t>Vissa entreprenörer har i</a:t>
            </a:r>
            <a:r>
              <a:rPr lang="sv-SE" baseline="0" dirty="0" smtClean="0"/>
              <a:t> stort sett lagt ner sin FoU-verksamhet </a:t>
            </a:r>
            <a:r>
              <a:rPr lang="sv-SE" baseline="0" dirty="0" smtClean="0">
                <a:sym typeface="Wingdings" panose="05000000000000000000" pitchFamily="2" charset="2"/>
              </a:rPr>
              <a:t></a:t>
            </a:r>
            <a:r>
              <a:rPr lang="sv-SE" baseline="0" dirty="0" smtClean="0"/>
              <a:t> anledning/drivkraft att utöka den igen!</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dirty="0" smtClean="0"/>
              <a:t>Affärsmodeller</a:t>
            </a:r>
            <a:r>
              <a:rPr lang="sv-SE" sz="1200" dirty="0" smtClean="0"/>
              <a:t> ”på köpet”, </a:t>
            </a:r>
            <a:r>
              <a:rPr lang="sv-SE" sz="1200" u="sng" dirty="0" smtClean="0"/>
              <a:t>en förberedd marknad. </a:t>
            </a:r>
            <a:r>
              <a:rPr lang="sv-SE" sz="1200" u="none" dirty="0" smtClean="0"/>
              <a:t>Tar oss ”enklare” från </a:t>
            </a:r>
            <a:r>
              <a:rPr lang="sv-SE" sz="1200" u="none" dirty="0" err="1" smtClean="0"/>
              <a:t>FoI</a:t>
            </a:r>
            <a:r>
              <a:rPr lang="sv-SE" sz="1200" u="none" dirty="0" smtClean="0"/>
              <a:t> till implementering/användning.</a:t>
            </a:r>
            <a:endParaRPr lang="sv-SE" sz="1200" u="sng"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B25A06EA-7E0A-4017-BFBE-CC91865CF875}" type="slidenum">
              <a:rPr lang="sv-SE" smtClean="0"/>
              <a:pPr>
                <a:defRPr/>
              </a:pPr>
              <a:t>3</a:t>
            </a:fld>
            <a:endParaRPr lang="sv-SE"/>
          </a:p>
        </p:txBody>
      </p:sp>
    </p:spTree>
    <p:extLst>
      <p:ext uri="{BB962C8B-B14F-4D97-AF65-F5344CB8AC3E}">
        <p14:creationId xmlns:p14="http://schemas.microsoft.com/office/powerpoint/2010/main" val="250592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1" dirty="0" smtClean="0"/>
              <a:t>Ökat</a:t>
            </a:r>
            <a:r>
              <a:rPr lang="sv-SE" b="1" baseline="0" dirty="0" smtClean="0"/>
              <a:t> fokus på FoU</a:t>
            </a:r>
            <a:r>
              <a:rPr lang="sv-SE" baseline="0" dirty="0" smtClean="0"/>
              <a:t>: </a:t>
            </a:r>
            <a:r>
              <a:rPr lang="sv-SE" dirty="0" smtClean="0"/>
              <a:t>Vissa entreprenörer har i</a:t>
            </a:r>
            <a:r>
              <a:rPr lang="sv-SE" baseline="0" dirty="0" smtClean="0"/>
              <a:t> stort sett lagt ner sin FoU-verksamhet </a:t>
            </a:r>
            <a:r>
              <a:rPr lang="sv-SE" baseline="0" dirty="0" smtClean="0">
                <a:sym typeface="Wingdings" panose="05000000000000000000" pitchFamily="2" charset="2"/>
              </a:rPr>
              <a:t></a:t>
            </a:r>
            <a:r>
              <a:rPr lang="sv-SE" baseline="0" dirty="0" smtClean="0"/>
              <a:t> anledning/drivkraft att utöka den igen!</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dirty="0" smtClean="0"/>
              <a:t>Affärsmodeller</a:t>
            </a:r>
            <a:r>
              <a:rPr lang="sv-SE" sz="1200" dirty="0" smtClean="0"/>
              <a:t> ”på köpet”, </a:t>
            </a:r>
            <a:r>
              <a:rPr lang="sv-SE" sz="1200" u="sng" dirty="0" smtClean="0"/>
              <a:t>en förberedd marknad. </a:t>
            </a:r>
            <a:r>
              <a:rPr lang="sv-SE" sz="1200" u="none" dirty="0" smtClean="0"/>
              <a:t>Tar oss ”enklare” från </a:t>
            </a:r>
            <a:r>
              <a:rPr lang="sv-SE" sz="1200" u="none" dirty="0" err="1" smtClean="0"/>
              <a:t>FoI</a:t>
            </a:r>
            <a:r>
              <a:rPr lang="sv-SE" sz="1200" u="none" dirty="0" smtClean="0"/>
              <a:t> till implementering/användning.</a:t>
            </a:r>
            <a:endParaRPr lang="sv-SE" sz="1200" u="sng"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B25A06EA-7E0A-4017-BFBE-CC91865CF875}" type="slidenum">
              <a:rPr lang="sv-SE" smtClean="0"/>
              <a:pPr>
                <a:defRPr/>
              </a:pPr>
              <a:t>4</a:t>
            </a:fld>
            <a:endParaRPr lang="sv-SE"/>
          </a:p>
        </p:txBody>
      </p:sp>
    </p:spTree>
    <p:extLst>
      <p:ext uri="{BB962C8B-B14F-4D97-AF65-F5344CB8AC3E}">
        <p14:creationId xmlns:p14="http://schemas.microsoft.com/office/powerpoint/2010/main" val="332371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1" dirty="0" smtClean="0"/>
              <a:t>Ökat</a:t>
            </a:r>
            <a:r>
              <a:rPr lang="sv-SE" b="1" baseline="0" dirty="0" smtClean="0"/>
              <a:t> fokus på FoU</a:t>
            </a:r>
            <a:r>
              <a:rPr lang="sv-SE" baseline="0" dirty="0" smtClean="0"/>
              <a:t>: </a:t>
            </a:r>
            <a:r>
              <a:rPr lang="sv-SE" dirty="0" smtClean="0"/>
              <a:t>Vissa entreprenörer har i</a:t>
            </a:r>
            <a:r>
              <a:rPr lang="sv-SE" baseline="0" dirty="0" smtClean="0"/>
              <a:t> stort sett lagt ner sin FoU-verksamhet </a:t>
            </a:r>
            <a:r>
              <a:rPr lang="sv-SE" baseline="0" dirty="0" smtClean="0">
                <a:sym typeface="Wingdings" panose="05000000000000000000" pitchFamily="2" charset="2"/>
              </a:rPr>
              <a:t></a:t>
            </a:r>
            <a:r>
              <a:rPr lang="sv-SE" baseline="0" dirty="0" smtClean="0"/>
              <a:t> anledning/drivkraft att utöka den igen!</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dirty="0" smtClean="0"/>
              <a:t>Affärsmodeller</a:t>
            </a:r>
            <a:r>
              <a:rPr lang="sv-SE" sz="1200" dirty="0" smtClean="0"/>
              <a:t> ”på köpet”, </a:t>
            </a:r>
            <a:r>
              <a:rPr lang="sv-SE" sz="1200" u="sng" dirty="0" smtClean="0"/>
              <a:t>en förberedd marknad. </a:t>
            </a:r>
            <a:r>
              <a:rPr lang="sv-SE" sz="1200" u="none" dirty="0" smtClean="0"/>
              <a:t>Tar oss ”enklare” från </a:t>
            </a:r>
            <a:r>
              <a:rPr lang="sv-SE" sz="1200" u="none" dirty="0" err="1" smtClean="0"/>
              <a:t>FoI</a:t>
            </a:r>
            <a:r>
              <a:rPr lang="sv-SE" sz="1200" u="none" dirty="0" smtClean="0"/>
              <a:t> till implementering/användning.</a:t>
            </a:r>
            <a:endParaRPr lang="sv-SE" sz="1200" u="sng"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B25A06EA-7E0A-4017-BFBE-CC91865CF875}" type="slidenum">
              <a:rPr lang="sv-SE" smtClean="0"/>
              <a:pPr>
                <a:defRPr/>
              </a:pPr>
              <a:t>5</a:t>
            </a:fld>
            <a:endParaRPr lang="sv-SE"/>
          </a:p>
        </p:txBody>
      </p:sp>
    </p:spTree>
    <p:extLst>
      <p:ext uri="{BB962C8B-B14F-4D97-AF65-F5344CB8AC3E}">
        <p14:creationId xmlns:p14="http://schemas.microsoft.com/office/powerpoint/2010/main" val="49138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kern="1200" dirty="0" smtClean="0">
                <a:solidFill>
                  <a:schemeClr val="tx1"/>
                </a:solidFill>
                <a:effectLst/>
                <a:latin typeface="+mn-lt"/>
                <a:ea typeface="+mn-ea"/>
                <a:cs typeface="+mn-cs"/>
              </a:rPr>
              <a:t>ERIKA</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mn-lt"/>
                <a:ea typeface="+mn-ea"/>
                <a:cs typeface="+mn-cs"/>
              </a:rPr>
              <a:t>Det är </a:t>
            </a:r>
            <a:r>
              <a:rPr lang="sv-SE" sz="1200" b="1" kern="1200" dirty="0" smtClean="0">
                <a:solidFill>
                  <a:schemeClr val="tx1"/>
                </a:solidFill>
                <a:effectLst/>
                <a:latin typeface="+mn-lt"/>
                <a:ea typeface="+mn-ea"/>
                <a:cs typeface="+mn-cs"/>
              </a:rPr>
              <a:t>behovet som styr valet av verktyg </a:t>
            </a:r>
            <a:r>
              <a:rPr lang="sv-SE" sz="1200" kern="1200" dirty="0" smtClean="0">
                <a:solidFill>
                  <a:schemeClr val="tx1"/>
                </a:solidFill>
                <a:effectLst/>
                <a:latin typeface="+mn-lt"/>
                <a:ea typeface="+mn-ea"/>
                <a:cs typeface="+mn-cs"/>
              </a:rPr>
              <a:t>– och aldrig tvärtom! </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b="1"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kern="1200" dirty="0" smtClean="0">
                <a:solidFill>
                  <a:schemeClr val="tx1"/>
                </a:solidFill>
                <a:effectLst/>
                <a:latin typeface="+mn-lt"/>
                <a:ea typeface="+mn-ea"/>
                <a:cs typeface="+mn-cs"/>
              </a:rPr>
              <a:t>Verktyg</a:t>
            </a:r>
            <a:r>
              <a:rPr lang="sv-SE" sz="1200" kern="1200" dirty="0" smtClean="0">
                <a:solidFill>
                  <a:schemeClr val="tx1"/>
                </a:solidFill>
                <a:effectLst/>
                <a:latin typeface="+mn-lt"/>
                <a:ea typeface="+mn-ea"/>
                <a:cs typeface="+mn-cs"/>
              </a:rPr>
              <a:t>: olika </a:t>
            </a:r>
            <a:r>
              <a:rPr lang="sv-SE" sz="1200" i="1" kern="1200" dirty="0" smtClean="0">
                <a:solidFill>
                  <a:schemeClr val="tx1"/>
                </a:solidFill>
                <a:effectLst/>
                <a:latin typeface="+mn-lt"/>
                <a:ea typeface="+mn-ea"/>
                <a:cs typeface="+mn-cs"/>
              </a:rPr>
              <a:t>förfaranden</a:t>
            </a:r>
            <a:r>
              <a:rPr lang="sv-SE" sz="1200" kern="1200" dirty="0" smtClean="0">
                <a:solidFill>
                  <a:schemeClr val="tx1"/>
                </a:solidFill>
                <a:effectLst/>
                <a:latin typeface="+mn-lt"/>
                <a:ea typeface="+mn-ea"/>
                <a:cs typeface="+mn-cs"/>
              </a:rPr>
              <a:t> inom lagstiftningen, Innovationspartnerskap, Konkurrenspräglad dialog, men även förhandlat förfarande (men</a:t>
            </a:r>
            <a:r>
              <a:rPr lang="sv-SE" sz="1200" kern="1200" baseline="0" dirty="0" smtClean="0">
                <a:solidFill>
                  <a:schemeClr val="tx1"/>
                </a:solidFill>
                <a:effectLst/>
                <a:latin typeface="+mn-lt"/>
                <a:ea typeface="+mn-ea"/>
                <a:cs typeface="+mn-cs"/>
              </a:rPr>
              <a:t> det viktiga är dialogprocessen)</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1" kern="1200" baseline="0" dirty="0" smtClean="0">
                <a:solidFill>
                  <a:schemeClr val="tx1"/>
                </a:solidFill>
                <a:effectLst/>
                <a:latin typeface="+mn-lt"/>
                <a:ea typeface="+mn-ea"/>
                <a:cs typeface="+mn-cs"/>
              </a:rPr>
              <a:t>M</a:t>
            </a:r>
            <a:r>
              <a:rPr lang="sv-SE" sz="1200" i="1" kern="1200" dirty="0" smtClean="0">
                <a:solidFill>
                  <a:schemeClr val="tx1"/>
                </a:solidFill>
                <a:effectLst/>
                <a:latin typeface="+mn-lt"/>
                <a:ea typeface="+mn-ea"/>
                <a:cs typeface="+mn-cs"/>
              </a:rPr>
              <a:t>etoder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exvis</a:t>
            </a:r>
            <a:r>
              <a:rPr lang="sv-SE" sz="1200" kern="1200" dirty="0" smtClean="0">
                <a:solidFill>
                  <a:schemeClr val="tx1"/>
                </a:solidFill>
                <a:effectLst/>
                <a:latin typeface="+mn-lt"/>
                <a:ea typeface="+mn-ea"/>
                <a:cs typeface="+mn-cs"/>
              </a:rPr>
              <a:t> Förkommersiell upphandling, Projekttävling</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1" kern="1200" dirty="0" smtClean="0">
                <a:solidFill>
                  <a:schemeClr val="tx1"/>
                </a:solidFill>
                <a:effectLst/>
                <a:latin typeface="+mn-lt"/>
                <a:ea typeface="+mn-ea"/>
                <a:cs typeface="+mn-cs"/>
              </a:rPr>
              <a:t>Även</a:t>
            </a:r>
            <a:r>
              <a:rPr lang="sv-SE" sz="1200" kern="1200" dirty="0" smtClean="0">
                <a:solidFill>
                  <a:schemeClr val="tx1"/>
                </a:solidFill>
                <a:effectLst/>
                <a:latin typeface="+mn-lt"/>
                <a:ea typeface="+mn-ea"/>
                <a:cs typeface="+mn-cs"/>
              </a:rPr>
              <a:t>: Avsiktsförklaring (FCP) – betalar</a:t>
            </a:r>
            <a:r>
              <a:rPr lang="sv-SE" sz="1200" kern="1200" baseline="0" dirty="0" smtClean="0">
                <a:solidFill>
                  <a:schemeClr val="tx1"/>
                </a:solidFill>
                <a:effectLst/>
                <a:latin typeface="+mn-lt"/>
                <a:ea typeface="+mn-ea"/>
                <a:cs typeface="+mn-cs"/>
              </a:rPr>
              <a:t> inte för utvecklingsarbetet</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u="sng" kern="1200" baseline="0" dirty="0" smtClean="0">
                <a:solidFill>
                  <a:schemeClr val="tx1"/>
                </a:solidFill>
                <a:effectLst/>
                <a:latin typeface="+mn-lt"/>
                <a:ea typeface="+mn-ea"/>
                <a:cs typeface="+mn-cs"/>
              </a:rPr>
              <a:t>Hur?</a:t>
            </a:r>
            <a:r>
              <a:rPr lang="sv-SE" sz="1200" b="1" kern="1200" baseline="0" dirty="0" smtClean="0">
                <a:solidFill>
                  <a:schemeClr val="tx1"/>
                </a:solidFill>
                <a:effectLst/>
                <a:latin typeface="+mn-lt"/>
                <a:ea typeface="+mn-ea"/>
                <a:cs typeface="+mn-cs"/>
              </a:rPr>
              <a:t>: IL är affärsstöd</a:t>
            </a:r>
            <a:r>
              <a:rPr lang="sv-SE" sz="1200" kern="1200" baseline="0" dirty="0" smtClean="0">
                <a:solidFill>
                  <a:schemeClr val="tx1"/>
                </a:solidFill>
                <a:effectLst/>
                <a:latin typeface="+mn-lt"/>
                <a:ea typeface="+mn-ea"/>
                <a:cs typeface="+mn-cs"/>
              </a:rPr>
              <a:t>, från tidigt planeringsskede och genom hela processen – ni behöver </a:t>
            </a:r>
            <a:r>
              <a:rPr lang="sv-SE" sz="1200" b="1" kern="1200" baseline="0" dirty="0" smtClean="0">
                <a:solidFill>
                  <a:schemeClr val="tx1"/>
                </a:solidFill>
                <a:effectLst/>
                <a:latin typeface="+mn-lt"/>
                <a:ea typeface="+mn-ea"/>
                <a:cs typeface="+mn-cs"/>
              </a:rPr>
              <a:t>inte</a:t>
            </a:r>
            <a:r>
              <a:rPr lang="sv-SE" sz="1200" kern="1200" baseline="0" dirty="0" smtClean="0">
                <a:solidFill>
                  <a:schemeClr val="tx1"/>
                </a:solidFill>
                <a:effectLst/>
                <a:latin typeface="+mn-lt"/>
                <a:ea typeface="+mn-ea"/>
                <a:cs typeface="+mn-cs"/>
              </a:rPr>
              <a:t> kunna </a:t>
            </a:r>
            <a:r>
              <a:rPr lang="sv-SE" sz="1200" b="1" i="1" kern="1200" baseline="0" dirty="0" smtClean="0">
                <a:solidFill>
                  <a:schemeClr val="tx1"/>
                </a:solidFill>
                <a:effectLst/>
                <a:latin typeface="+mn-lt"/>
                <a:ea typeface="+mn-ea"/>
                <a:cs typeface="+mn-cs"/>
              </a:rPr>
              <a:t>hur</a:t>
            </a:r>
            <a:r>
              <a:rPr lang="sv-SE" sz="1200" kern="1200" baseline="0" dirty="0" smtClean="0">
                <a:solidFill>
                  <a:schemeClr val="tx1"/>
                </a:solidFill>
                <a:effectLst/>
                <a:latin typeface="+mn-lt"/>
                <a:ea typeface="+mn-ea"/>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baseline="0" dirty="0" smtClean="0">
                <a:solidFill>
                  <a:schemeClr val="tx1"/>
                </a:solidFill>
                <a:effectLst/>
                <a:latin typeface="+mn-lt"/>
                <a:ea typeface="+mn-ea"/>
                <a:cs typeface="+mn-cs"/>
              </a:rPr>
              <a:t>Jag går igenom tre olika metoder/förfaranden för att visa på några verktyg och hur det kan gå till – på den nivå ni behöver kunna, för att ha en förståelse.</a:t>
            </a:r>
          </a:p>
        </p:txBody>
      </p:sp>
      <p:sp>
        <p:nvSpPr>
          <p:cNvPr id="4" name="Platshållare för bildnummer 3"/>
          <p:cNvSpPr>
            <a:spLocks noGrp="1"/>
          </p:cNvSpPr>
          <p:nvPr>
            <p:ph type="sldNum" sz="quarter" idx="10"/>
          </p:nvPr>
        </p:nvSpPr>
        <p:spPr/>
        <p:txBody>
          <a:bodyPr/>
          <a:lstStyle/>
          <a:p>
            <a:pPr>
              <a:defRPr/>
            </a:pPr>
            <a:fld id="{B25A06EA-7E0A-4017-BFBE-CC91865CF875}" type="slidenum">
              <a:rPr lang="sv-SE" smtClean="0"/>
              <a:pPr>
                <a:defRPr/>
              </a:pPr>
              <a:t>6</a:t>
            </a:fld>
            <a:endParaRPr lang="sv-SE"/>
          </a:p>
        </p:txBody>
      </p:sp>
    </p:spTree>
    <p:extLst>
      <p:ext uri="{BB962C8B-B14F-4D97-AF65-F5344CB8AC3E}">
        <p14:creationId xmlns:p14="http://schemas.microsoft.com/office/powerpoint/2010/main" val="353123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r>
              <a:rPr lang="sv-SE" sz="1200" kern="1200" dirty="0" smtClean="0">
                <a:solidFill>
                  <a:schemeClr val="tx1"/>
                </a:solidFill>
                <a:effectLst/>
                <a:latin typeface="+mn-lt"/>
                <a:ea typeface="+mn-ea"/>
                <a:cs typeface="+mn-cs"/>
              </a:rPr>
              <a:t>2-3: Marknaden kan inte erbjuda en (färdig) lösning som motsvarar Trafikverkets behov.</a:t>
            </a:r>
          </a:p>
          <a:p>
            <a:r>
              <a:rPr lang="sv-SE" sz="1200" kern="1200" dirty="0" smtClean="0">
                <a:solidFill>
                  <a:schemeClr val="tx1"/>
                </a:solidFill>
                <a:effectLst/>
                <a:latin typeface="+mn-lt"/>
                <a:ea typeface="+mn-ea"/>
                <a:cs typeface="+mn-cs"/>
              </a:rPr>
              <a:t>Upphandling av ett utvecklingsarbete för att lösa ett specifikt problem eller uppnå en viss funktion</a:t>
            </a:r>
          </a:p>
          <a:p>
            <a:r>
              <a:rPr lang="sv-SE" sz="1200" kern="1200" dirty="0" smtClean="0">
                <a:solidFill>
                  <a:schemeClr val="tx1"/>
                </a:solidFill>
                <a:effectLst/>
                <a:latin typeface="+mn-lt"/>
                <a:ea typeface="+mn-ea"/>
                <a:cs typeface="+mn-cs"/>
              </a:rPr>
              <a:t>Precis som inom FoI-verksamheten kommer upphandlingen kommer drivas som ett utvecklingsprojekt</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mn-lt"/>
                <a:ea typeface="+mn-ea"/>
                <a:cs typeface="+mn-cs"/>
              </a:rPr>
              <a:t>Är </a:t>
            </a:r>
            <a:r>
              <a:rPr lang="sv-SE" sz="1200" b="1" kern="1200" dirty="0" smtClean="0">
                <a:solidFill>
                  <a:schemeClr val="tx1"/>
                </a:solidFill>
                <a:effectLst/>
                <a:latin typeface="+mn-lt"/>
                <a:ea typeface="+mn-ea"/>
                <a:cs typeface="+mn-cs"/>
              </a:rPr>
              <a:t>syftet att gå in i en kommersiell fas, alltså att köpa slutprodukten </a:t>
            </a:r>
            <a:r>
              <a:rPr lang="sv-SE" sz="1200" kern="1200" dirty="0" smtClean="0">
                <a:solidFill>
                  <a:schemeClr val="tx1"/>
                </a:solidFill>
                <a:effectLst/>
                <a:latin typeface="+mn-lt"/>
                <a:ea typeface="+mn-ea"/>
                <a:cs typeface="+mn-cs"/>
              </a:rPr>
              <a:t>i någon form, ska hänsyn tas till </a:t>
            </a:r>
            <a:r>
              <a:rPr lang="sv-SE" sz="1200" b="1" kern="1200" dirty="0" smtClean="0">
                <a:solidFill>
                  <a:schemeClr val="tx1"/>
                </a:solidFill>
                <a:effectLst/>
                <a:latin typeface="+mn-lt"/>
                <a:ea typeface="+mn-ea"/>
                <a:cs typeface="+mn-cs"/>
              </a:rPr>
              <a:t>upphandlingslagarna</a:t>
            </a:r>
            <a:r>
              <a:rPr lang="sv-SE" sz="1200" kern="1200" dirty="0" smtClean="0">
                <a:solidFill>
                  <a:schemeClr val="tx1"/>
                </a:solidFill>
                <a:effectLst/>
                <a:latin typeface="+mn-lt"/>
                <a:ea typeface="+mn-ea"/>
                <a:cs typeface="+mn-cs"/>
              </a:rPr>
              <a:t>. I detta fall kan det bland annat vara aktuellt med Upphandling av nya lösningar. </a:t>
            </a:r>
            <a:endParaRPr lang="sv-SE" sz="1200" i="1"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i="1" kern="1200" dirty="0" smtClean="0">
                <a:solidFill>
                  <a:schemeClr val="tx1"/>
                </a:solidFill>
                <a:effectLst/>
                <a:latin typeface="+mn-lt"/>
                <a:ea typeface="+mn-ea"/>
                <a:cs typeface="+mn-cs"/>
              </a:rPr>
              <a:t>Upphandling av nya lösningar innebär att upphandlande myndighet vill anskaffa en lösning som är ny på marknaden och ännu inte har hunnit prövas, alternativt en ny lösning som ännu inte finns på marknaden. </a:t>
            </a:r>
            <a:endParaRPr lang="sv-SE"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mn-lt"/>
                <a:ea typeface="+mn-ea"/>
                <a:cs typeface="+mn-cs"/>
              </a:rPr>
              <a:t>I en upphandling av nya lösningar (varor, tjänster eller entreprenader)</a:t>
            </a:r>
            <a:r>
              <a:rPr lang="sv-SE" sz="1200" i="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vill Trafikverket medvetet upphandla nya lösningar, eftersom de beprövade lösningar som finns på leverantörsmarknaden inte räcker till för att möta det aktuella behovet. Det kan till exempel röra sig om </a:t>
            </a:r>
            <a:r>
              <a:rPr lang="sv-SE" sz="1200" u="sng" kern="1200" dirty="0" smtClean="0">
                <a:solidFill>
                  <a:schemeClr val="tx1"/>
                </a:solidFill>
                <a:effectLst/>
                <a:latin typeface="+mn-lt"/>
                <a:ea typeface="+mn-ea"/>
                <a:cs typeface="+mn-cs"/>
              </a:rPr>
              <a:t>tester</a:t>
            </a:r>
            <a:r>
              <a:rPr lang="sv-SE" sz="1200" kern="1200" dirty="0" smtClean="0">
                <a:solidFill>
                  <a:schemeClr val="tx1"/>
                </a:solidFill>
                <a:effectLst/>
                <a:latin typeface="+mn-lt"/>
                <a:ea typeface="+mn-ea"/>
                <a:cs typeface="+mn-cs"/>
              </a:rPr>
              <a:t> för att leverantören ska kunna finslipa en lösning eller att Trafikverket vill testa lösningen i sin egen FoI-verksamhet. Det rör sig således om att fungera som första kund eller referenskund. Det kan även handla om situationer när ingen lösning tagits fram eller är på väg att tas fram, men där det finns potential för att en ny lösning kan utvecklas. En upphandlande myndighet kan i sådant fall ha fog för att utmana leverantörsmarknaden att ta fram nya lösningar som leverantörerna inte tänkt på tidigare. </a:t>
            </a:r>
            <a:r>
              <a:rPr lang="sv-SE" sz="1200" u="none" kern="1200" dirty="0" smtClean="0">
                <a:solidFill>
                  <a:schemeClr val="tx1"/>
                </a:solidFill>
                <a:effectLst/>
                <a:latin typeface="+mn-lt"/>
                <a:ea typeface="+mn-ea"/>
                <a:cs typeface="+mn-cs"/>
              </a:rPr>
              <a:t>Konkurrenspräglad dialog och </a:t>
            </a:r>
            <a:r>
              <a:rPr lang="sv-SE" sz="1200" b="1" u="none" kern="1200" dirty="0" smtClean="0">
                <a:solidFill>
                  <a:schemeClr val="tx1"/>
                </a:solidFill>
                <a:effectLst/>
                <a:latin typeface="+mn-lt"/>
                <a:ea typeface="+mn-ea"/>
                <a:cs typeface="+mn-cs"/>
              </a:rPr>
              <a:t>Innovationsparterskap</a:t>
            </a:r>
            <a:r>
              <a:rPr lang="sv-SE" sz="1200" u="none" kern="1200" dirty="0" smtClean="0">
                <a:solidFill>
                  <a:schemeClr val="tx1"/>
                </a:solidFill>
                <a:effectLst/>
                <a:latin typeface="+mn-lt"/>
                <a:ea typeface="+mn-ea"/>
                <a:cs typeface="+mn-cs"/>
              </a:rPr>
              <a:t> är </a:t>
            </a:r>
            <a:r>
              <a:rPr lang="sv-SE" sz="1200" kern="1200" dirty="0" smtClean="0">
                <a:solidFill>
                  <a:schemeClr val="tx1"/>
                </a:solidFill>
                <a:effectLst/>
                <a:latin typeface="+mn-lt"/>
                <a:ea typeface="+mn-ea"/>
                <a:cs typeface="+mn-cs"/>
              </a:rPr>
              <a:t>bland annat anpassat för att upphandla nya lösningar. Det är även möjligt att använda alla övriga förfaranden inom upphandlingslagstiftningen. </a:t>
            </a:r>
            <a:endParaRPr lang="sv-SE" sz="1200" i="1" kern="1200" dirty="0" smtClean="0">
              <a:solidFill>
                <a:schemeClr val="tx1"/>
              </a:solidFill>
              <a:effectLst/>
              <a:latin typeface="+mn-lt"/>
              <a:ea typeface="+mn-ea"/>
              <a:cs typeface="+mn-cs"/>
            </a:endParaRPr>
          </a:p>
          <a:p>
            <a:endParaRPr lang="sv-SE" b="1" dirty="0"/>
          </a:p>
        </p:txBody>
      </p:sp>
      <p:sp>
        <p:nvSpPr>
          <p:cNvPr id="4" name="Platshållare för bildnummer 3"/>
          <p:cNvSpPr>
            <a:spLocks noGrp="1"/>
          </p:cNvSpPr>
          <p:nvPr>
            <p:ph type="sldNum" sz="quarter" idx="10"/>
          </p:nvPr>
        </p:nvSpPr>
        <p:spPr/>
        <p:txBody>
          <a:bodyPr/>
          <a:lstStyle/>
          <a:p>
            <a:pPr>
              <a:defRPr/>
            </a:pPr>
            <a:fld id="{DA6A1BC2-E395-4EBB-BFC1-1BE258091403}" type="slidenum">
              <a:rPr lang="sv-SE" smtClean="0">
                <a:solidFill>
                  <a:prstClr val="black"/>
                </a:solidFill>
              </a:rPr>
              <a:pPr>
                <a:defRPr/>
              </a:pPr>
              <a:t>7</a:t>
            </a:fld>
            <a:endParaRPr lang="sv-SE">
              <a:solidFill>
                <a:prstClr val="black"/>
              </a:solidFill>
            </a:endParaRPr>
          </a:p>
        </p:txBody>
      </p:sp>
    </p:spTree>
    <p:extLst>
      <p:ext uri="{BB962C8B-B14F-4D97-AF65-F5344CB8AC3E}">
        <p14:creationId xmlns:p14="http://schemas.microsoft.com/office/powerpoint/2010/main" val="233678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smtClean="0">
                <a:solidFill>
                  <a:schemeClr val="tx1"/>
                </a:solidFill>
                <a:effectLst/>
                <a:latin typeface="+mn-lt"/>
                <a:ea typeface="+mn-ea"/>
                <a:cs typeface="+mn-cs"/>
              </a:rPr>
              <a:t>Såväl förhandlat förfarande med föregående</a:t>
            </a:r>
            <a:r>
              <a:rPr lang="sv-SE" sz="1200" i="1" kern="1200" baseline="0" dirty="0" smtClean="0">
                <a:solidFill>
                  <a:schemeClr val="tx1"/>
                </a:solidFill>
                <a:effectLst/>
                <a:latin typeface="+mn-lt"/>
                <a:ea typeface="+mn-ea"/>
                <a:cs typeface="+mn-cs"/>
              </a:rPr>
              <a:t> annonsering och konkurrenspräglad dialog är former som kan användas vid behov av u</a:t>
            </a:r>
            <a:r>
              <a:rPr lang="sv-SE" sz="1200" i="1" kern="1200" dirty="0" smtClean="0">
                <a:solidFill>
                  <a:schemeClr val="tx1"/>
                </a:solidFill>
                <a:effectLst/>
                <a:latin typeface="+mn-lt"/>
                <a:ea typeface="+mn-ea"/>
                <a:cs typeface="+mn-cs"/>
              </a:rPr>
              <a:t>pphandling av nya lösningar innebär att upphandlande myndighet anskaffar en produkt som är ny på marknaden och ännu inte har hunnit prövas, alternativt en ny produkt som ännu inte finns på marknaden.</a:t>
            </a:r>
            <a:endParaRPr lang="sv-SE" dirty="0" smtClean="0"/>
          </a:p>
          <a:p>
            <a:endParaRPr lang="sv-SE" dirty="0" smtClean="0"/>
          </a:p>
          <a:p>
            <a:r>
              <a:rPr lang="sv-SE" baseline="0" dirty="0" smtClean="0"/>
              <a:t>Förhandlingsprocess </a:t>
            </a:r>
            <a:r>
              <a:rPr lang="sv-SE" b="1" baseline="0" dirty="0" smtClean="0"/>
              <a:t>efter</a:t>
            </a:r>
            <a:r>
              <a:rPr lang="sv-SE" baseline="0" dirty="0" smtClean="0"/>
              <a:t> anbudsgivning vs. d</a:t>
            </a:r>
            <a:r>
              <a:rPr lang="sv-SE" dirty="0" smtClean="0"/>
              <a:t>ialogprocess</a:t>
            </a:r>
            <a:r>
              <a:rPr lang="sv-SE" baseline="0" dirty="0" smtClean="0"/>
              <a:t> </a:t>
            </a:r>
            <a:r>
              <a:rPr lang="sv-SE" b="1" baseline="0" dirty="0" smtClean="0"/>
              <a:t>före</a:t>
            </a:r>
            <a:r>
              <a:rPr lang="sv-SE" baseline="0" dirty="0" smtClean="0"/>
              <a:t> anbudsgivning.</a:t>
            </a:r>
            <a:endParaRPr lang="sv-SE" dirty="0"/>
          </a:p>
        </p:txBody>
      </p:sp>
      <p:sp>
        <p:nvSpPr>
          <p:cNvPr id="4" name="Platshållare för bildnummer 3"/>
          <p:cNvSpPr>
            <a:spLocks noGrp="1"/>
          </p:cNvSpPr>
          <p:nvPr>
            <p:ph type="sldNum" sz="quarter" idx="10"/>
          </p:nvPr>
        </p:nvSpPr>
        <p:spPr/>
        <p:txBody>
          <a:bodyPr/>
          <a:lstStyle/>
          <a:p>
            <a:pPr>
              <a:defRPr/>
            </a:pPr>
            <a:fld id="{DA6A1BC2-E395-4EBB-BFC1-1BE258091403}" type="slidenum">
              <a:rPr lang="sv-SE" smtClean="0"/>
              <a:pPr>
                <a:defRPr/>
              </a:pPr>
              <a:t>8</a:t>
            </a:fld>
            <a:endParaRPr lang="sv-SE"/>
          </a:p>
        </p:txBody>
      </p:sp>
    </p:spTree>
    <p:extLst>
      <p:ext uri="{BB962C8B-B14F-4D97-AF65-F5344CB8AC3E}">
        <p14:creationId xmlns:p14="http://schemas.microsoft.com/office/powerpoint/2010/main" val="42324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0000" lnSpcReduction="20000"/>
          </a:bodyPr>
          <a:lstStyle/>
          <a:p>
            <a:pPr marL="0" indent="0" algn="l">
              <a:buFont typeface="Arial" panose="020B0604020202020204" pitchFamily="34" charset="0"/>
              <a:buNone/>
            </a:pPr>
            <a:r>
              <a:rPr lang="sv-SE" dirty="0" smtClean="0"/>
              <a:t>Annons </a:t>
            </a:r>
            <a:r>
              <a:rPr lang="sv-SE" dirty="0" smtClean="0">
                <a:sym typeface="Wingdings" panose="05000000000000000000" pitchFamily="2" charset="2"/>
              </a:rPr>
              <a:t> anbudsansökningar  [val av leverantörer/upphandlingsunderlag till utvalda leverantörer]  inledande anbud  ev. förhandling  utvärdering av </a:t>
            </a:r>
            <a:r>
              <a:rPr lang="sv-SE" dirty="0" err="1" smtClean="0">
                <a:sym typeface="Wingdings" panose="05000000000000000000" pitchFamily="2" charset="2"/>
              </a:rPr>
              <a:t>inlednade</a:t>
            </a:r>
            <a:r>
              <a:rPr lang="sv-SE" dirty="0" smtClean="0">
                <a:sym typeface="Wingdings" panose="05000000000000000000" pitchFamily="2" charset="2"/>
              </a:rPr>
              <a:t>/slutliga</a:t>
            </a:r>
            <a:r>
              <a:rPr lang="sv-SE" baseline="0" dirty="0" smtClean="0">
                <a:sym typeface="Wingdings" panose="05000000000000000000" pitchFamily="2" charset="2"/>
              </a:rPr>
              <a:t> anbud  kontraktstecknande </a:t>
            </a:r>
            <a:endParaRPr lang="sv-SE" dirty="0" smtClean="0"/>
          </a:p>
          <a:p>
            <a:pPr marL="171450" indent="-171450" algn="l">
              <a:buFont typeface="Arial" panose="020B0604020202020204" pitchFamily="34" charset="0"/>
              <a:buChar char="•"/>
            </a:pPr>
            <a:r>
              <a:rPr lang="sv-SE" dirty="0" smtClean="0"/>
              <a:t>Innovationspartnerskapet ska </a:t>
            </a:r>
            <a:r>
              <a:rPr lang="sv-SE" b="1" dirty="0" smtClean="0"/>
              <a:t>delas upp i etapper </a:t>
            </a:r>
            <a:r>
              <a:rPr lang="sv-SE" dirty="0" smtClean="0"/>
              <a:t>som följer stegen i forsknings- och innovationsprocessen, 6 kap. 39 § LOU och 6 kap. 32 § LUF. </a:t>
            </a:r>
          </a:p>
          <a:p>
            <a:pPr marL="171450" indent="-171450" algn="l">
              <a:buFont typeface="Arial" panose="020B0604020202020204" pitchFamily="34" charset="0"/>
              <a:buChar char="•"/>
            </a:pPr>
            <a:r>
              <a:rPr lang="sv-SE" dirty="0" smtClean="0"/>
              <a:t>De olika etapperna ska vara </a:t>
            </a:r>
            <a:r>
              <a:rPr lang="sv-SE" b="1" dirty="0" smtClean="0"/>
              <a:t>kopplade till delmål </a:t>
            </a:r>
            <a:r>
              <a:rPr lang="sv-SE" dirty="0" smtClean="0"/>
              <a:t>som parterna ska uppfylla för att </a:t>
            </a:r>
            <a:r>
              <a:rPr lang="sv-SE" b="1" dirty="0" smtClean="0"/>
              <a:t>delbetalning</a:t>
            </a:r>
            <a:r>
              <a:rPr lang="sv-SE" dirty="0" smtClean="0"/>
              <a:t> ska utgå</a:t>
            </a:r>
            <a:r>
              <a:rPr lang="sv-SE" b="1" dirty="0" smtClean="0"/>
              <a:t>. (”Uppfyllelse av delmål?”)</a:t>
            </a:r>
          </a:p>
          <a:p>
            <a:pPr marL="171450" indent="-171450" algn="l">
              <a:buFont typeface="Arial" panose="020B0604020202020204" pitchFamily="34" charset="0"/>
              <a:buChar char="•"/>
            </a:pPr>
            <a:r>
              <a:rPr lang="sv-SE" b="1" dirty="0" smtClean="0"/>
              <a:t>Efter varje delmål </a:t>
            </a:r>
            <a:r>
              <a:rPr lang="sv-SE" dirty="0" smtClean="0"/>
              <a:t>får vi </a:t>
            </a:r>
            <a:r>
              <a:rPr lang="sv-SE" b="1" dirty="0" smtClean="0"/>
              <a:t>avsluta</a:t>
            </a:r>
            <a:r>
              <a:rPr lang="sv-SE" dirty="0" smtClean="0"/>
              <a:t> hela innovationspartnerskapet </a:t>
            </a:r>
            <a:r>
              <a:rPr lang="sv-SE" b="1" dirty="0" smtClean="0"/>
              <a:t>eller minska antalet leverantörer </a:t>
            </a:r>
            <a:r>
              <a:rPr lang="sv-SE" dirty="0" smtClean="0"/>
              <a:t>i innovationspartnerskapet genom att avsluta enskilda kontrakt, 6 kap. 40 § LOU och 6 kap. 33 § LUF. </a:t>
            </a:r>
          </a:p>
          <a:p>
            <a:pPr marL="171450" indent="-171450" algn="l">
              <a:buFont typeface="Arial" panose="020B0604020202020204" pitchFamily="34" charset="0"/>
              <a:buChar char="•"/>
            </a:pPr>
            <a:r>
              <a:rPr lang="sv-SE" dirty="0" smtClean="0"/>
              <a:t>Innovationspartnerskapet ska syfta </a:t>
            </a:r>
            <a:r>
              <a:rPr lang="sv-SE" b="1" dirty="0" smtClean="0"/>
              <a:t>både till utveckling och anskaffning </a:t>
            </a:r>
            <a:r>
              <a:rPr lang="sv-SE" dirty="0" smtClean="0"/>
              <a:t>av den vara, tjänst eller byggentreprenad som myndigheten har behov av. Vid slutet av innovationspartnerskapet ska därför – under förutsättning att slutprodukten </a:t>
            </a:r>
            <a:r>
              <a:rPr lang="sv-SE" b="1" dirty="0" smtClean="0"/>
              <a:t>motsvarar de prestandanivåer och maximala kostnader</a:t>
            </a:r>
            <a:r>
              <a:rPr lang="sv-SE" dirty="0" smtClean="0"/>
              <a:t> som parterna har kommit överens om – en </a:t>
            </a:r>
            <a:r>
              <a:rPr lang="sv-SE" b="1" dirty="0" smtClean="0"/>
              <a:t>anskaffning ske från en eller flera</a:t>
            </a:r>
            <a:r>
              <a:rPr lang="sv-SE" dirty="0" smtClean="0"/>
              <a:t> av de leverantörer som deltar i innovationspartnerskapet.</a:t>
            </a:r>
          </a:p>
          <a:p>
            <a:pPr marL="0" indent="0" algn="l">
              <a:buFont typeface="Arial" panose="020B0604020202020204" pitchFamily="34" charset="0"/>
              <a:buNone/>
            </a:pPr>
            <a:endParaRPr lang="sv-SE" dirty="0" smtClean="0"/>
          </a:p>
          <a:p>
            <a:pPr marL="0" indent="0" algn="l">
              <a:buFont typeface="Arial" panose="020B0604020202020204" pitchFamily="34" charset="0"/>
              <a:buNone/>
            </a:pPr>
            <a:r>
              <a:rPr lang="sv-SE" dirty="0" smtClean="0"/>
              <a:t>-----------------------------</a:t>
            </a:r>
          </a:p>
          <a:p>
            <a:r>
              <a:rPr lang="sv-SE" sz="1200" b="1" kern="1200" dirty="0" smtClean="0">
                <a:solidFill>
                  <a:schemeClr val="tx1"/>
                </a:solidFill>
                <a:effectLst/>
                <a:latin typeface="+mn-lt"/>
                <a:ea typeface="+mn-ea"/>
                <a:cs typeface="+mn-cs"/>
              </a:rPr>
              <a:t>Vad är innovationspartnerskap? Köper både utvecklingsarbetet och färdig ”produkt”.</a:t>
            </a:r>
          </a:p>
          <a:p>
            <a:r>
              <a:rPr lang="sv-SE" sz="1200" b="1" kern="1200" dirty="0" smtClean="0">
                <a:solidFill>
                  <a:schemeClr val="tx1"/>
                </a:solidFill>
                <a:effectLst/>
                <a:latin typeface="+mn-lt"/>
                <a:ea typeface="+mn-ea"/>
                <a:cs typeface="+mn-cs"/>
              </a:rPr>
              <a:t>Användningsområde:</a:t>
            </a:r>
            <a:r>
              <a:rPr lang="sv-SE" sz="1200" kern="1200" dirty="0" smtClean="0">
                <a:solidFill>
                  <a:schemeClr val="tx1"/>
                </a:solidFill>
                <a:effectLst/>
                <a:latin typeface="+mn-lt"/>
                <a:ea typeface="+mn-ea"/>
                <a:cs typeface="+mn-cs"/>
              </a:rPr>
              <a:t> Upphandling</a:t>
            </a:r>
            <a:r>
              <a:rPr lang="sv-SE" sz="1200" kern="1200" baseline="0" dirty="0" smtClean="0">
                <a:solidFill>
                  <a:schemeClr val="tx1"/>
                </a:solidFill>
                <a:effectLst/>
                <a:latin typeface="+mn-lt"/>
                <a:ea typeface="+mn-ea"/>
                <a:cs typeface="+mn-cs"/>
              </a:rPr>
              <a:t> av nya lösningar: produkter vi köper som direkt kund – Varor </a:t>
            </a:r>
            <a:r>
              <a:rPr lang="sv-SE" sz="1200" kern="1200" baseline="0" dirty="0" err="1" smtClean="0">
                <a:solidFill>
                  <a:schemeClr val="tx1"/>
                </a:solidFill>
                <a:effectLst/>
                <a:latin typeface="+mn-lt"/>
                <a:ea typeface="+mn-ea"/>
                <a:cs typeface="+mn-cs"/>
              </a:rPr>
              <a:t>exvis</a:t>
            </a:r>
            <a:r>
              <a:rPr lang="sv-SE" sz="1200" kern="1200" baseline="0" dirty="0" smtClean="0">
                <a:solidFill>
                  <a:schemeClr val="tx1"/>
                </a:solidFill>
                <a:effectLst/>
                <a:latin typeface="+mn-lt"/>
                <a:ea typeface="+mn-ea"/>
                <a:cs typeface="+mn-cs"/>
              </a:rPr>
              <a:t> Tekniskt Godkänt Material, IT – och där vi tjänar på att köpa den färdigutvecklade produkten inom samma upphandling (där det behövs för att ge marknaden incitament för att delta)</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2-3: Marknaden kan inte erbjuda en (färdig) lösning som motsvarar Trafikverkets behov.</a:t>
            </a:r>
          </a:p>
          <a:p>
            <a:r>
              <a:rPr lang="sv-SE" sz="1200" kern="1200" dirty="0" smtClean="0">
                <a:solidFill>
                  <a:schemeClr val="tx1"/>
                </a:solidFill>
                <a:effectLst/>
                <a:latin typeface="+mn-lt"/>
                <a:ea typeface="+mn-ea"/>
                <a:cs typeface="+mn-cs"/>
              </a:rPr>
              <a:t>Upphandling av ett utvecklingsarbete för att lösa ett specifikt problem eller uppnå en viss funktion</a:t>
            </a:r>
          </a:p>
          <a:p>
            <a:r>
              <a:rPr lang="sv-SE" sz="1200" kern="1200" dirty="0" smtClean="0">
                <a:solidFill>
                  <a:schemeClr val="tx1"/>
                </a:solidFill>
                <a:effectLst/>
                <a:latin typeface="+mn-lt"/>
                <a:ea typeface="+mn-ea"/>
                <a:cs typeface="+mn-cs"/>
              </a:rPr>
              <a:t>Precis som inom FoI-verksamheten kommer upphandlingen kommer drivas som ett utvecklingsprojekt</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mn-lt"/>
                <a:ea typeface="+mn-ea"/>
                <a:cs typeface="+mn-cs"/>
              </a:rPr>
              <a:t>Är </a:t>
            </a:r>
            <a:r>
              <a:rPr lang="sv-SE" sz="1200" b="1" kern="1200" dirty="0" smtClean="0">
                <a:solidFill>
                  <a:schemeClr val="tx1"/>
                </a:solidFill>
                <a:effectLst/>
                <a:latin typeface="+mn-lt"/>
                <a:ea typeface="+mn-ea"/>
                <a:cs typeface="+mn-cs"/>
              </a:rPr>
              <a:t>syftet att gå in i en kommersiell fas, alltså att köpa slutprodukten </a:t>
            </a:r>
            <a:r>
              <a:rPr lang="sv-SE" sz="1200" kern="1200" dirty="0" smtClean="0">
                <a:solidFill>
                  <a:schemeClr val="tx1"/>
                </a:solidFill>
                <a:effectLst/>
                <a:latin typeface="+mn-lt"/>
                <a:ea typeface="+mn-ea"/>
                <a:cs typeface="+mn-cs"/>
              </a:rPr>
              <a:t>i någon form, ska hänsyn tas till </a:t>
            </a:r>
            <a:r>
              <a:rPr lang="sv-SE" sz="1200" b="1" kern="1200" dirty="0" smtClean="0">
                <a:solidFill>
                  <a:schemeClr val="tx1"/>
                </a:solidFill>
                <a:effectLst/>
                <a:latin typeface="+mn-lt"/>
                <a:ea typeface="+mn-ea"/>
                <a:cs typeface="+mn-cs"/>
              </a:rPr>
              <a:t>upphandlingslagarna</a:t>
            </a:r>
            <a:r>
              <a:rPr lang="sv-SE" sz="1200" kern="1200" dirty="0" smtClean="0">
                <a:solidFill>
                  <a:schemeClr val="tx1"/>
                </a:solidFill>
                <a:effectLst/>
                <a:latin typeface="+mn-lt"/>
                <a:ea typeface="+mn-ea"/>
                <a:cs typeface="+mn-cs"/>
              </a:rPr>
              <a:t>. I detta fall kan det bland annat vara aktuellt med Utvecklingsfrämjande upphandling eller Upphandling av nya lösningar. </a:t>
            </a:r>
            <a:endParaRPr lang="sv-SE" sz="1200" i="1"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i="1" kern="1200" dirty="0" smtClean="0">
                <a:solidFill>
                  <a:schemeClr val="tx1"/>
                </a:solidFill>
                <a:effectLst/>
                <a:latin typeface="+mn-lt"/>
                <a:ea typeface="+mn-ea"/>
                <a:cs typeface="+mn-cs"/>
              </a:rPr>
              <a:t>Upphandling av nya lösningar innebär att upphandlande myndighet vill anskaffa en lösning som är ny på marknaden och ännu inte har hunnit prövas, alternativt en ny lösning som ännu inte finns på marknaden. </a:t>
            </a:r>
            <a:endParaRPr lang="sv-SE"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mn-lt"/>
                <a:ea typeface="+mn-ea"/>
                <a:cs typeface="+mn-cs"/>
              </a:rPr>
              <a:t>I en upphandling av nya lösningar (varor, tjänster eller entreprenader)</a:t>
            </a:r>
            <a:r>
              <a:rPr lang="sv-SE" sz="1200" i="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vill Trafikverket medvetet upphandla nya lösningar, eftersom de beprövade lösningar som finns på leverantörsmarknaden inte räcker till för att möta det aktuella behovet. Det kan till exempel röra sig om </a:t>
            </a:r>
            <a:r>
              <a:rPr lang="sv-SE" sz="1200" u="sng" kern="1200" dirty="0" smtClean="0">
                <a:solidFill>
                  <a:schemeClr val="tx1"/>
                </a:solidFill>
                <a:effectLst/>
                <a:latin typeface="+mn-lt"/>
                <a:ea typeface="+mn-ea"/>
                <a:cs typeface="+mn-cs"/>
              </a:rPr>
              <a:t>tester</a:t>
            </a:r>
            <a:r>
              <a:rPr lang="sv-SE" sz="1200" kern="1200" dirty="0" smtClean="0">
                <a:solidFill>
                  <a:schemeClr val="tx1"/>
                </a:solidFill>
                <a:effectLst/>
                <a:latin typeface="+mn-lt"/>
                <a:ea typeface="+mn-ea"/>
                <a:cs typeface="+mn-cs"/>
              </a:rPr>
              <a:t> för att leverantören ska kunna finslipa en lösning eller att Trafikverket vill testa lösningen i sin egen FoI-verksamhet. Det rör sig således om att fungera som första kund eller referenskund. Det kan även handla om situationer när ingen lösning tagits fram eller är på väg att tas fram, men där det finns potential för att en ny lösning kan utvecklas. En upphandlande myndighet kan i sådant fall ha fog för att utmana leverantörsmarknaden att ta fram nya lösningar som leverantörerna inte tänkt på tidigare. </a:t>
            </a:r>
            <a:r>
              <a:rPr lang="sv-SE" sz="1200" u="none" kern="1200" dirty="0" smtClean="0">
                <a:solidFill>
                  <a:schemeClr val="tx1"/>
                </a:solidFill>
                <a:effectLst/>
                <a:latin typeface="+mn-lt"/>
                <a:ea typeface="+mn-ea"/>
                <a:cs typeface="+mn-cs"/>
              </a:rPr>
              <a:t>Konkurrenspräglad dialog och </a:t>
            </a:r>
            <a:r>
              <a:rPr lang="sv-SE" sz="1200" b="1" u="none" kern="1200" dirty="0" smtClean="0">
                <a:solidFill>
                  <a:schemeClr val="tx1"/>
                </a:solidFill>
                <a:effectLst/>
                <a:latin typeface="+mn-lt"/>
                <a:ea typeface="+mn-ea"/>
                <a:cs typeface="+mn-cs"/>
              </a:rPr>
              <a:t>Innovationsparterskap</a:t>
            </a:r>
            <a:r>
              <a:rPr lang="sv-SE" sz="1200" u="none" kern="1200" dirty="0" smtClean="0">
                <a:solidFill>
                  <a:schemeClr val="tx1"/>
                </a:solidFill>
                <a:effectLst/>
                <a:latin typeface="+mn-lt"/>
                <a:ea typeface="+mn-ea"/>
                <a:cs typeface="+mn-cs"/>
              </a:rPr>
              <a:t> är </a:t>
            </a:r>
            <a:r>
              <a:rPr lang="sv-SE" sz="1200" kern="1200" dirty="0" smtClean="0">
                <a:solidFill>
                  <a:schemeClr val="tx1"/>
                </a:solidFill>
                <a:effectLst/>
                <a:latin typeface="+mn-lt"/>
                <a:ea typeface="+mn-ea"/>
                <a:cs typeface="+mn-cs"/>
              </a:rPr>
              <a:t>bland annat anpassat för att upphandla nya lösningar. Det är även möjligt att använda alla övriga förfaranden inom upphandlingslagstiftningen. </a:t>
            </a:r>
            <a:endParaRPr lang="sv-SE" sz="1200" i="1" kern="1200" dirty="0" smtClean="0">
              <a:solidFill>
                <a:schemeClr val="tx1"/>
              </a:solidFill>
              <a:effectLst/>
              <a:latin typeface="+mn-lt"/>
              <a:ea typeface="+mn-ea"/>
              <a:cs typeface="+mn-cs"/>
            </a:endParaRPr>
          </a:p>
          <a:p>
            <a:pPr marL="0" indent="0" algn="l">
              <a:buFont typeface="Arial" panose="020B0604020202020204" pitchFamily="34" charset="0"/>
              <a:buNone/>
            </a:pP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DA6A1BC2-E395-4EBB-BFC1-1BE258091403}" type="slidenum">
              <a:rPr lang="sv-SE" smtClean="0"/>
              <a:pPr>
                <a:defRPr/>
              </a:pPr>
              <a:t>9</a:t>
            </a:fld>
            <a:endParaRPr lang="sv-SE"/>
          </a:p>
        </p:txBody>
      </p:sp>
    </p:spTree>
    <p:extLst>
      <p:ext uri="{BB962C8B-B14F-4D97-AF65-F5344CB8AC3E}">
        <p14:creationId xmlns:p14="http://schemas.microsoft.com/office/powerpoint/2010/main" val="988042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p:txBody>
      </p:sp>
      <p:sp>
        <p:nvSpPr>
          <p:cNvPr id="4" name="Platshållare för bildnummer 3"/>
          <p:cNvSpPr>
            <a:spLocks noGrp="1"/>
          </p:cNvSpPr>
          <p:nvPr>
            <p:ph type="sldNum" sz="quarter" idx="10"/>
          </p:nvPr>
        </p:nvSpPr>
        <p:spPr/>
        <p:txBody>
          <a:bodyPr/>
          <a:lstStyle/>
          <a:p>
            <a:pPr>
              <a:defRPr/>
            </a:pPr>
            <a:fld id="{B25A06EA-7E0A-4017-BFBE-CC91865CF875}" type="slidenum">
              <a:rPr lang="sv-SE" smtClean="0"/>
              <a:pPr>
                <a:defRPr/>
              </a:pPr>
              <a:t>10</a:t>
            </a:fld>
            <a:endParaRPr lang="sv-SE"/>
          </a:p>
        </p:txBody>
      </p:sp>
    </p:spTree>
    <p:extLst>
      <p:ext uri="{BB962C8B-B14F-4D97-AF65-F5344CB8AC3E}">
        <p14:creationId xmlns:p14="http://schemas.microsoft.com/office/powerpoint/2010/main" val="2002271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29666400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1141502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2421569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textruta 1"/>
          <p:cNvSpPr txBox="1"/>
          <p:nvPr userDrawn="1"/>
        </p:nvSpPr>
        <p:spPr>
          <a:xfrm>
            <a:off x="183068" y="4867035"/>
            <a:ext cx="307777" cy="1837346"/>
          </a:xfrm>
          <a:prstGeom prst="rect">
            <a:avLst/>
          </a:prstGeom>
          <a:noFill/>
        </p:spPr>
        <p:txBody>
          <a:bodyPr vert="vert270" wrap="square" rtlCol="0">
            <a:spAutoFit/>
          </a:bodyPr>
          <a:lstStyle/>
          <a:p>
            <a:r>
              <a:rPr lang="sv-SE" sz="800" dirty="0" smtClean="0">
                <a:solidFill>
                  <a:srgbClr val="D52B1E"/>
                </a:solidFill>
              </a:rPr>
              <a:t>TMALL 0141 Presentation v 1.0</a:t>
            </a:r>
            <a:endParaRPr lang="sv-SE" sz="800" dirty="0">
              <a:solidFill>
                <a:srgbClr val="D52B1E"/>
              </a:solidFill>
            </a:endParaRPr>
          </a:p>
        </p:txBody>
      </p:sp>
    </p:spTree>
    <p:extLst>
      <p:ext uri="{BB962C8B-B14F-4D97-AF65-F5344CB8AC3E}">
        <p14:creationId xmlns:p14="http://schemas.microsoft.com/office/powerpoint/2010/main" val="19241040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71" name="Picture 23" descr="bottenstrip_rod_toning ljustillmork"/>
          <p:cNvPicPr>
            <a:picLocks noChangeAspect="1" noChangeArrowheads="1"/>
          </p:cNvPicPr>
          <p:nvPr/>
        </p:nvPicPr>
        <p:blipFill>
          <a:blip r:embed="rId5" cstate="screen"/>
          <a:srcRect l="3429" r="2547"/>
          <a:stretch>
            <a:fillRect/>
          </a:stretch>
        </p:blipFill>
        <p:spPr bwMode="auto">
          <a:xfrm>
            <a:off x="0" y="6169025"/>
            <a:ext cx="9144000" cy="698500"/>
          </a:xfrm>
          <a:prstGeom prst="rect">
            <a:avLst/>
          </a:prstGeom>
          <a:noFill/>
        </p:spPr>
      </p:pic>
      <p:sp>
        <p:nvSpPr>
          <p:cNvPr id="2050" name="Platshållare för rubrik 1"/>
          <p:cNvSpPr>
            <a:spLocks noGrp="1"/>
          </p:cNvSpPr>
          <p:nvPr>
            <p:ph type="title"/>
          </p:nvPr>
        </p:nvSpPr>
        <p:spPr bwMode="auto">
          <a:xfrm>
            <a:off x="457200" y="4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1" name="Platshållare för text 2"/>
          <p:cNvSpPr>
            <a:spLocks noGrp="1"/>
          </p:cNvSpPr>
          <p:nvPr>
            <p:ph type="body" idx="1"/>
          </p:nvPr>
        </p:nvSpPr>
        <p:spPr bwMode="auto">
          <a:xfrm>
            <a:off x="457200" y="1711325"/>
            <a:ext cx="8229600" cy="4310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p>
            <a:pPr>
              <a:defRPr/>
            </a:pPr>
            <a:fld id="{A94A0F64-71CD-4FAB-87A0-B95B5623A057}" type="slidenum">
              <a:rPr lang="sv-SE" sz="800">
                <a:solidFill>
                  <a:schemeClr val="bg1"/>
                </a:solidFill>
              </a:rPr>
              <a:pPr>
                <a:defRPr/>
              </a:pPr>
              <a:t>‹#›</a:t>
            </a:fld>
            <a:endParaRPr lang="sv-SE" sz="800" dirty="0">
              <a:solidFill>
                <a:schemeClr val="bg1"/>
              </a:solidFill>
            </a:endParaRPr>
          </a:p>
        </p:txBody>
      </p:sp>
      <p:sp>
        <p:nvSpPr>
          <p:cNvPr id="8" name="textruta 7"/>
          <p:cNvSpPr txBox="1"/>
          <p:nvPr/>
        </p:nvSpPr>
        <p:spPr>
          <a:xfrm>
            <a:off x="555625" y="6448425"/>
            <a:ext cx="750888" cy="215900"/>
          </a:xfrm>
          <a:prstGeom prst="rect">
            <a:avLst/>
          </a:prstGeom>
          <a:noFill/>
        </p:spPr>
        <p:txBody>
          <a:bodyPr>
            <a:spAutoFit/>
          </a:bodyPr>
          <a:lstStyle/>
          <a:p>
            <a:pPr>
              <a:defRPr/>
            </a:pPr>
            <a:fld id="{077D8C2F-A12E-42C7-9D8C-6FAF3C5D08E3}" type="datetime1">
              <a:rPr lang="sv-SE" sz="800">
                <a:solidFill>
                  <a:schemeClr val="bg1"/>
                </a:solidFill>
              </a:rPr>
              <a:pPr>
                <a:defRPr/>
              </a:pPr>
              <a:t>2018-11-26</a:t>
            </a:fld>
            <a:endParaRPr lang="sv-SE" sz="800" dirty="0">
              <a:solidFill>
                <a:schemeClr val="bg1"/>
              </a:solidFill>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endParaRPr lang="sv-SE"/>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71" name="Picture 23" descr="bottenstrip_rod_toning ljustillmork"/>
          <p:cNvPicPr>
            <a:picLocks noChangeAspect="1" noChangeArrowheads="1"/>
          </p:cNvPicPr>
          <p:nvPr/>
        </p:nvPicPr>
        <p:blipFill>
          <a:blip r:embed="rId5">
            <a:extLst>
              <a:ext uri="{28A0092B-C50C-407E-A947-70E740481C1C}">
                <a14:useLocalDpi xmlns:a14="http://schemas.microsoft.com/office/drawing/2010/main" val="0"/>
              </a:ext>
            </a:extLst>
          </a:blip>
          <a:srcRect l="3429" r="2547"/>
          <a:stretch>
            <a:fillRect/>
          </a:stretch>
        </p:blipFill>
        <p:spPr bwMode="auto">
          <a:xfrm>
            <a:off x="0" y="6169025"/>
            <a:ext cx="9144000" cy="698500"/>
          </a:xfrm>
          <a:prstGeom prst="rect">
            <a:avLst/>
          </a:prstGeom>
          <a:noFill/>
          <a:extLst>
            <a:ext uri="{909E8E84-426E-40DD-AFC4-6F175D3DCCD1}">
              <a14:hiddenFill xmlns:a14="http://schemas.microsoft.com/office/drawing/2010/main">
                <a:solidFill>
                  <a:srgbClr val="FFFFFF"/>
                </a:solidFill>
              </a14:hiddenFill>
            </a:ext>
          </a:extLst>
        </p:spPr>
      </p:pic>
      <p:sp>
        <p:nvSpPr>
          <p:cNvPr id="2050" name="Platshållare för rubrik 1"/>
          <p:cNvSpPr>
            <a:spLocks noGrp="1"/>
          </p:cNvSpPr>
          <p:nvPr>
            <p:ph type="title"/>
          </p:nvPr>
        </p:nvSpPr>
        <p:spPr bwMode="auto">
          <a:xfrm>
            <a:off x="457200" y="414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1" name="Platshållare för text 2"/>
          <p:cNvSpPr>
            <a:spLocks noGrp="1"/>
          </p:cNvSpPr>
          <p:nvPr>
            <p:ph type="body" idx="1"/>
          </p:nvPr>
        </p:nvSpPr>
        <p:spPr bwMode="auto">
          <a:xfrm>
            <a:off x="457200" y="1711325"/>
            <a:ext cx="822960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A207A1-F921-4D1C-B45C-5387C40D5887}" type="slidenum">
              <a:rPr lang="sv-SE" sz="800">
                <a:solidFill>
                  <a:prstClr val="white"/>
                </a:solidFill>
              </a:rPr>
              <a:pPr eaLnBrk="1" hangingPunct="1"/>
              <a:t>‹#›</a:t>
            </a:fld>
            <a:endParaRPr lang="sv-SE" sz="800">
              <a:solidFill>
                <a:prstClr val="white"/>
              </a:solidFill>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endParaRPr lang="sv-SE">
              <a:solidFill>
                <a:prstClr val="white"/>
              </a:solidFill>
              <a:latin typeface="Arial" panose="020B0604020202020204" pitchFamily="34" charset="0"/>
            </a:endParaRPr>
          </a:p>
        </p:txBody>
      </p:sp>
    </p:spTree>
    <p:extLst>
      <p:ext uri="{BB962C8B-B14F-4D97-AF65-F5344CB8AC3E}">
        <p14:creationId xmlns:p14="http://schemas.microsoft.com/office/powerpoint/2010/main" val="28311607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59" name="Picture 35" descr="TRAFIKVERKET_element_till_ppt-mall"/>
          <p:cNvPicPr>
            <a:picLocks noChangeAspect="1" noChangeArrowheads="1"/>
          </p:cNvPicPr>
          <p:nvPr/>
        </p:nvPicPr>
        <p:blipFill>
          <a:blip r:embed="rId3">
            <a:extLst>
              <a:ext uri="{28A0092B-C50C-407E-A947-70E740481C1C}">
                <a14:useLocalDpi xmlns:a14="http://schemas.microsoft.com/office/drawing/2010/main" val="0"/>
              </a:ext>
            </a:extLst>
          </a:blip>
          <a:srcRect l="11249" t="2519" b="10538"/>
          <a:stretch>
            <a:fillRect/>
          </a:stretch>
        </p:blipFill>
        <p:spPr bwMode="auto">
          <a:xfrm>
            <a:off x="142875" y="152400"/>
            <a:ext cx="2855913" cy="6573838"/>
          </a:xfrm>
          <a:prstGeom prst="rect">
            <a:avLst/>
          </a:prstGeom>
          <a:noFill/>
          <a:extLst>
            <a:ext uri="{909E8E84-426E-40DD-AFC4-6F175D3DCCD1}">
              <a14:hiddenFill xmlns:a14="http://schemas.microsoft.com/office/drawing/2010/main">
                <a:solidFill>
                  <a:srgbClr val="FFFFFF"/>
                </a:solidFill>
              </a14:hiddenFill>
            </a:ext>
          </a:extLst>
        </p:spPr>
      </p:pic>
      <p:sp>
        <p:nvSpPr>
          <p:cNvPr id="1028" name="Platshållare för rubrik 7"/>
          <p:cNvSpPr>
            <a:spLocks noGrp="1"/>
          </p:cNvSpPr>
          <p:nvPr>
            <p:ph type="title"/>
          </p:nvPr>
        </p:nvSpPr>
        <p:spPr bwMode="auto">
          <a:xfrm>
            <a:off x="285750" y="357188"/>
            <a:ext cx="257175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ange rubrik</a:t>
            </a:r>
          </a:p>
        </p:txBody>
      </p:sp>
      <p:pic>
        <p:nvPicPr>
          <p:cNvPr id="1065" name="Picture 41" descr="TRAFIKVERKET_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3829050"/>
            <a:ext cx="5514975" cy="108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591958"/>
      </p:ext>
    </p:extLst>
  </p:cSld>
  <p:clrMap bg1="lt1" tx1="dk1" bg2="lt2" tx2="dk2" accent1="accent1" accent2="accent2" accent3="accent3" accent4="accent4" accent5="accent5" accent6="accent6" hlink="hlink" folHlink="folHlink"/>
  <p:sldLayoutIdLst>
    <p:sldLayoutId id="2147483704"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20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bg1"/>
          </a:solidFill>
          <a:latin typeface="Arial" charset="0"/>
          <a:cs typeface="Arial" charset="0"/>
        </a:defRPr>
      </a:lvl2pPr>
      <a:lvl3pPr algn="l" rtl="0" eaLnBrk="1" fontAlgn="base" hangingPunct="1">
        <a:spcBef>
          <a:spcPct val="0"/>
        </a:spcBef>
        <a:spcAft>
          <a:spcPct val="0"/>
        </a:spcAft>
        <a:defRPr sz="2000" b="1">
          <a:solidFill>
            <a:schemeClr val="bg1"/>
          </a:solidFill>
          <a:latin typeface="Arial" charset="0"/>
          <a:cs typeface="Arial" charset="0"/>
        </a:defRPr>
      </a:lvl3pPr>
      <a:lvl4pPr algn="l" rtl="0" eaLnBrk="1" fontAlgn="base" hangingPunct="1">
        <a:spcBef>
          <a:spcPct val="0"/>
        </a:spcBef>
        <a:spcAft>
          <a:spcPct val="0"/>
        </a:spcAft>
        <a:defRPr sz="2000" b="1">
          <a:solidFill>
            <a:schemeClr val="bg1"/>
          </a:solidFill>
          <a:latin typeface="Arial" charset="0"/>
          <a:cs typeface="Arial" charset="0"/>
        </a:defRPr>
      </a:lvl4pPr>
      <a:lvl5pPr algn="l" rtl="0" eaLnBrk="1" fontAlgn="base" hangingPunct="1">
        <a:spcBef>
          <a:spcPct val="0"/>
        </a:spcBef>
        <a:spcAft>
          <a:spcPct val="0"/>
        </a:spcAft>
        <a:defRPr sz="2000" b="1">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hyperlink" Target="https://trafikverket.ineko.se/se/trafikverkets-forsknings-och-innovationsplan-f%C3%B6r-%C3%A5ren-2019" TargetMode="External"/><Relationship Id="rId7"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anette.dahlman@trafikverket.se" TargetMode="External"/><Relationship Id="rId5" Type="http://schemas.openxmlformats.org/officeDocument/2006/relationships/hyperlink" Target="mailto:erika.hedgren@trafikverket.se" TargetMode="External"/><Relationship Id="rId4" Type="http://schemas.openxmlformats.org/officeDocument/2006/relationships/hyperlink" Target="mailto:innovation@trafikverket.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nders.boethius@trafikverket.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idx="4294967295"/>
          </p:nvPr>
        </p:nvSpPr>
        <p:spPr/>
        <p:txBody>
          <a:bodyPr/>
          <a:lstStyle/>
          <a:p>
            <a:r>
              <a:rPr lang="sv-SE" altLang="sv-SE" b="0" dirty="0">
                <a:ea typeface="Calibri" panose="020F0502020204030204" pitchFamily="34" charset="0"/>
              </a:rPr>
              <a:t>Hur går det till att sätta en ny produkt eller tjänst på marknaden tillsammans med Trafikverket? </a:t>
            </a:r>
            <a:r>
              <a:rPr lang="sv-SE" altLang="sv-SE" b="0" dirty="0" smtClean="0">
                <a:ea typeface="Calibri" panose="020F0502020204030204" pitchFamily="34" charset="0"/>
              </a:rPr>
              <a:t/>
            </a:r>
            <a:br>
              <a:rPr lang="sv-SE" altLang="sv-SE" b="0" dirty="0" smtClean="0">
                <a:ea typeface="Calibri" panose="020F0502020204030204" pitchFamily="34" charset="0"/>
              </a:rPr>
            </a:br>
            <a:r>
              <a:rPr lang="sv-SE" altLang="sv-SE" b="0" dirty="0">
                <a:ea typeface="Calibri" panose="020F0502020204030204" pitchFamily="34" charset="0"/>
              </a:rPr>
              <a:t/>
            </a:r>
            <a:br>
              <a:rPr lang="sv-SE" altLang="sv-SE" b="0" dirty="0">
                <a:ea typeface="Calibri" panose="020F0502020204030204" pitchFamily="34" charset="0"/>
              </a:rPr>
            </a:br>
            <a:r>
              <a:rPr lang="sv-SE" altLang="sv-SE" b="0" dirty="0" smtClean="0">
                <a:ea typeface="Calibri" panose="020F0502020204030204" pitchFamily="34" charset="0"/>
              </a:rPr>
              <a:t>Processen </a:t>
            </a:r>
            <a:r>
              <a:rPr lang="sv-SE" altLang="sv-SE" b="0" dirty="0">
                <a:ea typeface="Calibri" panose="020F0502020204030204" pitchFamily="34" charset="0"/>
              </a:rPr>
              <a:t>och </a:t>
            </a:r>
            <a:r>
              <a:rPr lang="sv-SE" altLang="sv-SE" b="0" dirty="0" smtClean="0">
                <a:ea typeface="Calibri" panose="020F0502020204030204" pitchFamily="34" charset="0"/>
              </a:rPr>
              <a:t>praktiska </a:t>
            </a:r>
            <a:r>
              <a:rPr lang="sv-SE" altLang="sv-SE" b="0" dirty="0">
                <a:ea typeface="Calibri" panose="020F0502020204030204" pitchFamily="34" charset="0"/>
              </a:rPr>
              <a:t>exempel</a:t>
            </a:r>
            <a:r>
              <a:rPr lang="sv-SE" altLang="sv-SE" b="0" dirty="0" smtClean="0">
                <a:ea typeface="Calibri" panose="020F0502020204030204" pitchFamily="34" charset="0"/>
              </a:rPr>
              <a:t/>
            </a:r>
            <a:br>
              <a:rPr lang="sv-SE" altLang="sv-SE" b="0" dirty="0" smtClean="0">
                <a:ea typeface="Calibri" panose="020F0502020204030204" pitchFamily="34" charset="0"/>
              </a:rPr>
            </a:br>
            <a:r>
              <a:rPr lang="sv-SE" altLang="sv-SE" b="0" dirty="0">
                <a:ea typeface="Calibri" panose="020F0502020204030204" pitchFamily="34" charset="0"/>
              </a:rPr>
              <a:t/>
            </a:r>
            <a:br>
              <a:rPr lang="sv-SE" altLang="sv-SE" b="0" dirty="0">
                <a:ea typeface="Calibri" panose="020F0502020204030204" pitchFamily="34" charset="0"/>
              </a:rPr>
            </a:br>
            <a:r>
              <a:rPr lang="sv-SE" altLang="sv-SE" b="0" dirty="0" smtClean="0">
                <a:ea typeface="Calibri" panose="020F0502020204030204" pitchFamily="34" charset="0"/>
              </a:rPr>
              <a:t/>
            </a:r>
            <a:br>
              <a:rPr lang="sv-SE" altLang="sv-SE" b="0" dirty="0" smtClean="0">
                <a:ea typeface="Calibri" panose="020F0502020204030204" pitchFamily="34" charset="0"/>
              </a:rPr>
            </a:br>
            <a:r>
              <a:rPr lang="sv-SE" altLang="sv-SE" b="0" dirty="0">
                <a:ea typeface="Calibri" panose="020F0502020204030204" pitchFamily="34" charset="0"/>
              </a:rPr>
              <a:t/>
            </a:r>
            <a:br>
              <a:rPr lang="sv-SE" altLang="sv-SE" b="0" dirty="0">
                <a:ea typeface="Calibri" panose="020F0502020204030204" pitchFamily="34" charset="0"/>
              </a:rPr>
            </a:br>
            <a:r>
              <a:rPr lang="sv-SE" altLang="sv-SE" b="0" dirty="0" smtClean="0">
                <a:ea typeface="Calibri" panose="020F0502020204030204" pitchFamily="34" charset="0"/>
              </a:rPr>
              <a:t/>
            </a:r>
            <a:br>
              <a:rPr lang="sv-SE" altLang="sv-SE" b="0" dirty="0" smtClean="0">
                <a:ea typeface="Calibri" panose="020F0502020204030204" pitchFamily="34" charset="0"/>
              </a:rPr>
            </a:br>
            <a:r>
              <a:rPr lang="sv-SE" altLang="sv-SE" b="0" dirty="0">
                <a:ea typeface="Calibri" panose="020F0502020204030204" pitchFamily="34" charset="0"/>
              </a:rPr>
              <a:t/>
            </a:r>
            <a:br>
              <a:rPr lang="sv-SE" altLang="sv-SE" b="0" dirty="0">
                <a:ea typeface="Calibri" panose="020F0502020204030204" pitchFamily="34" charset="0"/>
              </a:rPr>
            </a:br>
            <a:r>
              <a:rPr lang="sv-SE" altLang="sv-SE" sz="1200" b="0" dirty="0">
                <a:ea typeface="Calibri" panose="020F0502020204030204" pitchFamily="34" charset="0"/>
              </a:rPr>
              <a:t>Anders Boethius</a:t>
            </a:r>
            <a:br>
              <a:rPr lang="sv-SE" altLang="sv-SE" sz="1200" b="0" dirty="0">
                <a:ea typeface="Calibri" panose="020F0502020204030204" pitchFamily="34" charset="0"/>
              </a:rPr>
            </a:br>
            <a:r>
              <a:rPr lang="sv-SE" altLang="sv-SE" sz="1200" b="0" dirty="0" smtClean="0">
                <a:ea typeface="Calibri" panose="020F0502020204030204" pitchFamily="34" charset="0"/>
              </a:rPr>
              <a:t>Inköp och Logistik</a:t>
            </a:r>
            <a:br>
              <a:rPr lang="sv-SE" altLang="sv-SE" sz="1200" b="0" dirty="0" smtClean="0">
                <a:ea typeface="Calibri" panose="020F0502020204030204" pitchFamily="34" charset="0"/>
              </a:rPr>
            </a:br>
            <a:r>
              <a:rPr lang="sv-SE" altLang="sv-SE" sz="1200" b="0" dirty="0" smtClean="0">
                <a:ea typeface="Calibri" panose="020F0502020204030204" pitchFamily="34" charset="0"/>
              </a:rPr>
              <a:t>Nässjö 2018-11-22</a:t>
            </a:r>
            <a:endParaRPr lang="sv-SE" sz="1200" dirty="0" smtClean="0"/>
          </a:p>
        </p:txBody>
      </p:sp>
    </p:spTree>
    <p:extLst>
      <p:ext uri="{BB962C8B-B14F-4D97-AF65-F5344CB8AC3E}">
        <p14:creationId xmlns:p14="http://schemas.microsoft.com/office/powerpoint/2010/main" val="2260753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341220" y="481251"/>
            <a:ext cx="7755376" cy="584775"/>
          </a:xfrm>
          <a:solidFill>
            <a:srgbClr val="FF0000"/>
          </a:solidFill>
          <a:ln w="9525">
            <a:noFill/>
            <a:miter lim="800000"/>
            <a:headEnd/>
            <a:tailEnd/>
          </a:ln>
          <a:effectLst>
            <a:outerShdw blurRad="50800" dist="76200" dir="8100000" algn="tr" rotWithShape="0">
              <a:prstClr val="black">
                <a:alpha val="30000"/>
              </a:prstClr>
            </a:outerShdw>
          </a:effectLst>
        </p:spPr>
        <p:txBody>
          <a:bodyPr vert="horz" wrap="square" lIns="91440" tIns="45720" rIns="91440" bIns="45720" numCol="1" rtlCol="0" anchor="ctr" anchorCtr="0" compatLnSpc="1">
            <a:prstTxWarp prst="textNoShape">
              <a:avLst/>
            </a:prstTxWarp>
            <a:spAutoFit/>
          </a:bodyPr>
          <a:lstStyle/>
          <a:p>
            <a:r>
              <a:rPr lang="sv-SE" sz="3200" b="1" dirty="0" smtClean="0">
                <a:solidFill>
                  <a:schemeClr val="bg1"/>
                </a:solidFill>
                <a:latin typeface="Arial" charset="0"/>
                <a:ea typeface="+mj-ea"/>
                <a:cs typeface="Arial" pitchFamily="34" charset="0"/>
              </a:rPr>
              <a:t>Några exempel och resonemang</a:t>
            </a:r>
            <a:endParaRPr lang="sv-SE" sz="3200" b="1" dirty="0">
              <a:solidFill>
                <a:schemeClr val="bg1"/>
              </a:solidFill>
              <a:latin typeface="Arial" charset="0"/>
              <a:ea typeface="+mj-ea"/>
              <a:cs typeface="Arial" pitchFamily="34" charset="0"/>
            </a:endParaRPr>
          </a:p>
        </p:txBody>
      </p:sp>
      <p:sp>
        <p:nvSpPr>
          <p:cNvPr id="6147" name="Platshållare för innehåll 2"/>
          <p:cNvSpPr>
            <a:spLocks noGrp="1"/>
          </p:cNvSpPr>
          <p:nvPr>
            <p:ph idx="1"/>
          </p:nvPr>
        </p:nvSpPr>
        <p:spPr>
          <a:xfrm>
            <a:off x="468221" y="1487556"/>
            <a:ext cx="6084980" cy="4367144"/>
          </a:xfrm>
        </p:spPr>
        <p:txBody>
          <a:bodyPr/>
          <a:lstStyle/>
          <a:p>
            <a:pPr marL="0" lvl="0" indent="0">
              <a:spcBef>
                <a:spcPct val="0"/>
              </a:spcBef>
              <a:buNone/>
            </a:pPr>
            <a:r>
              <a:rPr lang="sv-SE" altLang="sv-SE" sz="1800" u="sng" dirty="0" smtClean="0">
                <a:ea typeface="Calibri" panose="020F0502020204030204" pitchFamily="34" charset="0"/>
                <a:cs typeface="Times New Roman" panose="02020603050405020304" pitchFamily="18" charset="0"/>
              </a:rPr>
              <a:t>Nya </a:t>
            </a:r>
            <a:r>
              <a:rPr lang="sv-SE" altLang="sv-SE" sz="1800" u="sng" dirty="0">
                <a:ea typeface="Calibri" panose="020F0502020204030204" pitchFamily="34" charset="0"/>
                <a:cs typeface="Times New Roman" panose="02020603050405020304" pitchFamily="18" charset="0"/>
              </a:rPr>
              <a:t>metoder </a:t>
            </a:r>
            <a:r>
              <a:rPr lang="sv-SE" altLang="sv-SE" sz="1800" dirty="0">
                <a:ea typeface="Calibri" panose="020F0502020204030204" pitchFamily="34" charset="0"/>
                <a:cs typeface="Times New Roman" panose="02020603050405020304" pitchFamily="18" charset="0"/>
              </a:rPr>
              <a:t>i produktionen:</a:t>
            </a:r>
            <a:endParaRPr lang="sv-SE" altLang="sv-SE" sz="800" dirty="0"/>
          </a:p>
          <a:p>
            <a:pPr>
              <a:spcBef>
                <a:spcPct val="0"/>
              </a:spcBef>
            </a:pPr>
            <a:r>
              <a:rPr lang="sv-SE" altLang="sv-SE" sz="1800" dirty="0" smtClean="0">
                <a:ea typeface="Calibri" panose="020F0502020204030204" pitchFamily="34" charset="0"/>
                <a:cs typeface="Times New Roman" panose="02020603050405020304" pitchFamily="18" charset="0"/>
              </a:rPr>
              <a:t>Ingång via Trafikverkets entreprenörer</a:t>
            </a:r>
          </a:p>
          <a:p>
            <a:pPr>
              <a:spcBef>
                <a:spcPct val="0"/>
              </a:spcBef>
            </a:pPr>
            <a:r>
              <a:rPr lang="sv-SE" altLang="sv-SE" sz="1800" dirty="0" smtClean="0">
                <a:ea typeface="Calibri" panose="020F0502020204030204" pitchFamily="34" charset="0"/>
                <a:cs typeface="Times New Roman" panose="02020603050405020304" pitchFamily="18" charset="0"/>
              </a:rPr>
              <a:t>Funktion och regelverk från Trafikverket</a:t>
            </a:r>
          </a:p>
          <a:p>
            <a:pPr>
              <a:spcBef>
                <a:spcPct val="0"/>
              </a:spcBef>
            </a:pPr>
            <a:r>
              <a:rPr lang="sv-SE" altLang="sv-SE" sz="1800" dirty="0" smtClean="0">
                <a:ea typeface="Calibri" panose="020F0502020204030204" pitchFamily="34" charset="0"/>
                <a:cs typeface="Times New Roman" panose="02020603050405020304" pitchFamily="18" charset="0"/>
              </a:rPr>
              <a:t>Entreprenören </a:t>
            </a:r>
            <a:r>
              <a:rPr lang="sv-SE" altLang="sv-SE" sz="1800" dirty="0">
                <a:ea typeface="Calibri" panose="020F0502020204030204" pitchFamily="34" charset="0"/>
                <a:cs typeface="Times New Roman" panose="02020603050405020304" pitchFamily="18" charset="0"/>
              </a:rPr>
              <a:t>står för </a:t>
            </a:r>
            <a:r>
              <a:rPr lang="sv-SE" altLang="sv-SE" sz="1800" dirty="0" smtClean="0">
                <a:ea typeface="Calibri" panose="020F0502020204030204" pitchFamily="34" charset="0"/>
                <a:cs typeface="Times New Roman" panose="02020603050405020304" pitchFamily="18" charset="0"/>
              </a:rPr>
              <a:t>”hur”.</a:t>
            </a:r>
            <a:endParaRPr lang="sv-SE" altLang="sv-SE" sz="800" dirty="0" smtClean="0"/>
          </a:p>
          <a:p>
            <a:pPr marL="0" lvl="0" indent="0">
              <a:spcBef>
                <a:spcPct val="0"/>
              </a:spcBef>
              <a:buNone/>
            </a:pPr>
            <a:endParaRPr lang="sv-SE" altLang="sv-SE" sz="1800" dirty="0" smtClean="0">
              <a:ea typeface="Calibri" panose="020F0502020204030204" pitchFamily="34" charset="0"/>
              <a:cs typeface="Times New Roman" panose="02020603050405020304" pitchFamily="18" charset="0"/>
            </a:endParaRPr>
          </a:p>
          <a:p>
            <a:pPr marL="0" indent="0">
              <a:spcBef>
                <a:spcPct val="0"/>
              </a:spcBef>
              <a:buNone/>
            </a:pPr>
            <a:r>
              <a:rPr lang="sv-SE" altLang="sv-SE" sz="1400" dirty="0">
                <a:ea typeface="Calibri" panose="020F0502020204030204" pitchFamily="34" charset="0"/>
                <a:cs typeface="Times New Roman" panose="02020603050405020304" pitchFamily="18" charset="0"/>
              </a:rPr>
              <a:t>Tvåstegssiktning av </a:t>
            </a:r>
            <a:r>
              <a:rPr lang="sv-SE" altLang="sv-SE" sz="1400" dirty="0" smtClean="0">
                <a:ea typeface="Calibri" panose="020F0502020204030204" pitchFamily="34" charset="0"/>
                <a:cs typeface="Times New Roman" panose="02020603050405020304" pitchFamily="18" charset="0"/>
              </a:rPr>
              <a:t>ballastreningsmassor – mervärde för en fungerande lösning</a:t>
            </a:r>
          </a:p>
          <a:p>
            <a:pPr marL="0" indent="0">
              <a:spcBef>
                <a:spcPct val="0"/>
              </a:spcBef>
              <a:buNone/>
            </a:pPr>
            <a:endParaRPr lang="sv-SE" altLang="sv-SE" sz="1400" dirty="0">
              <a:ea typeface="Calibri" panose="020F0502020204030204" pitchFamily="34" charset="0"/>
              <a:cs typeface="Times New Roman" panose="02020603050405020304" pitchFamily="18" charset="0"/>
            </a:endParaRPr>
          </a:p>
          <a:p>
            <a:pPr marL="0" indent="0">
              <a:spcBef>
                <a:spcPct val="0"/>
              </a:spcBef>
              <a:buNone/>
            </a:pPr>
            <a:endParaRPr lang="sv-SE" altLang="sv-SE" sz="1400" dirty="0" smtClean="0">
              <a:ea typeface="Calibri" panose="020F0502020204030204" pitchFamily="34" charset="0"/>
              <a:cs typeface="Times New Roman" panose="02020603050405020304" pitchFamily="18" charset="0"/>
            </a:endParaRPr>
          </a:p>
          <a:p>
            <a:pPr marL="0" indent="0">
              <a:spcBef>
                <a:spcPct val="0"/>
              </a:spcBef>
              <a:buNone/>
            </a:pPr>
            <a:endParaRPr lang="sv-SE" altLang="sv-SE" sz="1400" dirty="0">
              <a:ea typeface="Calibri" panose="020F0502020204030204" pitchFamily="34" charset="0"/>
              <a:cs typeface="Times New Roman" panose="02020603050405020304" pitchFamily="18" charset="0"/>
            </a:endParaRPr>
          </a:p>
          <a:p>
            <a:pPr marL="0" indent="0">
              <a:spcBef>
                <a:spcPct val="0"/>
              </a:spcBef>
              <a:buNone/>
            </a:pPr>
            <a:endParaRPr lang="sv-SE" altLang="sv-SE" sz="1400" dirty="0">
              <a:ea typeface="Calibri" panose="020F0502020204030204" pitchFamily="34" charset="0"/>
              <a:cs typeface="Times New Roman" panose="02020603050405020304" pitchFamily="18" charset="0"/>
            </a:endParaRPr>
          </a:p>
          <a:p>
            <a:pPr marL="0" lvl="0" indent="0">
              <a:spcBef>
                <a:spcPct val="0"/>
              </a:spcBef>
              <a:buNone/>
            </a:pPr>
            <a:r>
              <a:rPr lang="sv-SE" altLang="sv-SE" sz="1400" dirty="0" smtClean="0">
                <a:ea typeface="Calibri" panose="020F0502020204030204" pitchFamily="34" charset="0"/>
                <a:cs typeface="Times New Roman" panose="02020603050405020304" pitchFamily="18" charset="0"/>
              </a:rPr>
              <a:t>Stoneblower – stabilisering av spår med dålig ballast – när beställaren involveras.</a:t>
            </a:r>
          </a:p>
          <a:p>
            <a:pPr marL="0" lvl="0" indent="0">
              <a:spcBef>
                <a:spcPct val="0"/>
              </a:spcBef>
              <a:buNone/>
            </a:pPr>
            <a:endParaRPr lang="sv-SE" altLang="sv-SE" sz="1400" dirty="0">
              <a:ea typeface="Calibri" panose="020F0502020204030204" pitchFamily="34" charset="0"/>
              <a:cs typeface="Times New Roman" panose="02020603050405020304" pitchFamily="18" charset="0"/>
            </a:endParaRPr>
          </a:p>
          <a:p>
            <a:pPr marL="0" lvl="0" indent="0">
              <a:spcBef>
                <a:spcPct val="0"/>
              </a:spcBef>
              <a:buNone/>
            </a:pPr>
            <a:endParaRPr lang="sv-SE" altLang="sv-SE" sz="1800" dirty="0">
              <a:cs typeface="Times New Roman" panose="02020603050405020304" pitchFamily="18" charset="0"/>
            </a:endParaRPr>
          </a:p>
          <a:p>
            <a:pPr lvl="1">
              <a:spcBef>
                <a:spcPct val="0"/>
              </a:spcBef>
            </a:pPr>
            <a:endParaRPr lang="sv-SE" altLang="sv-SE" sz="600" dirty="0"/>
          </a:p>
          <a:p>
            <a:pPr marL="0" lvl="0" indent="0">
              <a:spcBef>
                <a:spcPct val="0"/>
              </a:spcBef>
              <a:buNone/>
            </a:pPr>
            <a:endParaRPr lang="sv-SE" altLang="sv-SE" sz="800"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433" y="4111625"/>
            <a:ext cx="2619375" cy="1743075"/>
          </a:xfrm>
          <a:prstGeom prst="rect">
            <a:avLst/>
          </a:prstGeom>
        </p:spPr>
      </p:pic>
    </p:spTree>
    <p:extLst>
      <p:ext uri="{BB962C8B-B14F-4D97-AF65-F5344CB8AC3E}">
        <p14:creationId xmlns:p14="http://schemas.microsoft.com/office/powerpoint/2010/main" val="341736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341220" y="481251"/>
            <a:ext cx="7755376" cy="584775"/>
          </a:xfrm>
          <a:solidFill>
            <a:srgbClr val="FF0000"/>
          </a:solidFill>
          <a:ln w="9525">
            <a:noFill/>
            <a:miter lim="800000"/>
            <a:headEnd/>
            <a:tailEnd/>
          </a:ln>
          <a:effectLst>
            <a:outerShdw blurRad="50800" dist="76200" dir="8100000" algn="tr" rotWithShape="0">
              <a:prstClr val="black">
                <a:alpha val="30000"/>
              </a:prstClr>
            </a:outerShdw>
          </a:effectLst>
        </p:spPr>
        <p:txBody>
          <a:bodyPr vert="horz" wrap="square" lIns="91440" tIns="45720" rIns="91440" bIns="45720" numCol="1" rtlCol="0" anchor="ctr" anchorCtr="0" compatLnSpc="1">
            <a:prstTxWarp prst="textNoShape">
              <a:avLst/>
            </a:prstTxWarp>
            <a:spAutoFit/>
          </a:bodyPr>
          <a:lstStyle/>
          <a:p>
            <a:r>
              <a:rPr lang="sv-SE" sz="3200" b="1" dirty="0" smtClean="0">
                <a:solidFill>
                  <a:schemeClr val="bg1"/>
                </a:solidFill>
                <a:latin typeface="Arial" charset="0"/>
                <a:ea typeface="+mj-ea"/>
                <a:cs typeface="Arial" pitchFamily="34" charset="0"/>
              </a:rPr>
              <a:t>Några exempel och resonemang</a:t>
            </a:r>
            <a:endParaRPr lang="sv-SE" sz="3200" b="1" dirty="0">
              <a:solidFill>
                <a:schemeClr val="bg1"/>
              </a:solidFill>
              <a:latin typeface="Arial" charset="0"/>
              <a:ea typeface="+mj-ea"/>
              <a:cs typeface="Arial" pitchFamily="34" charset="0"/>
            </a:endParaRPr>
          </a:p>
        </p:txBody>
      </p:sp>
      <p:sp>
        <p:nvSpPr>
          <p:cNvPr id="6147" name="Platshållare för innehåll 2"/>
          <p:cNvSpPr>
            <a:spLocks noGrp="1"/>
          </p:cNvSpPr>
          <p:nvPr>
            <p:ph idx="1"/>
          </p:nvPr>
        </p:nvSpPr>
        <p:spPr>
          <a:xfrm>
            <a:off x="468220" y="1487556"/>
            <a:ext cx="7628375" cy="4367144"/>
          </a:xfrm>
        </p:spPr>
        <p:txBody>
          <a:bodyPr/>
          <a:lstStyle/>
          <a:p>
            <a:pPr marL="0" lvl="0" indent="0">
              <a:spcBef>
                <a:spcPct val="0"/>
              </a:spcBef>
              <a:buNone/>
            </a:pPr>
            <a:r>
              <a:rPr lang="sv-SE" altLang="sv-SE" sz="1800" u="sng" dirty="0" smtClean="0">
                <a:ea typeface="Calibri" panose="020F0502020204030204" pitchFamily="34" charset="0"/>
                <a:cs typeface="Times New Roman" panose="02020603050405020304" pitchFamily="18" charset="0"/>
              </a:rPr>
              <a:t>Nya </a:t>
            </a:r>
            <a:r>
              <a:rPr lang="sv-SE" altLang="sv-SE" sz="1800" u="sng" dirty="0">
                <a:ea typeface="Calibri" panose="020F0502020204030204" pitchFamily="34" charset="0"/>
                <a:cs typeface="Times New Roman" panose="02020603050405020304" pitchFamily="18" charset="0"/>
              </a:rPr>
              <a:t>tekniska lösningar </a:t>
            </a:r>
            <a:r>
              <a:rPr lang="sv-SE" altLang="sv-SE" sz="1800" dirty="0">
                <a:ea typeface="Calibri" panose="020F0502020204030204" pitchFamily="34" charset="0"/>
                <a:cs typeface="Times New Roman" panose="02020603050405020304" pitchFamily="18" charset="0"/>
              </a:rPr>
              <a:t>i järnvägen:</a:t>
            </a:r>
            <a:endParaRPr lang="sv-SE" altLang="sv-SE" sz="800" dirty="0"/>
          </a:p>
          <a:p>
            <a:pPr>
              <a:spcBef>
                <a:spcPct val="0"/>
              </a:spcBef>
            </a:pPr>
            <a:r>
              <a:rPr lang="sv-SE" altLang="sv-SE" sz="1800" dirty="0">
                <a:ea typeface="Calibri" panose="020F0502020204030204" pitchFamily="34" charset="0"/>
                <a:cs typeface="Times New Roman" panose="02020603050405020304" pitchFamily="18" charset="0"/>
              </a:rPr>
              <a:t>Ingången normalt Trafikverkets teknikansvariga</a:t>
            </a:r>
            <a:endParaRPr lang="sv-SE" altLang="sv-SE" sz="800" dirty="0"/>
          </a:p>
          <a:p>
            <a:pPr>
              <a:spcBef>
                <a:spcPct val="0"/>
              </a:spcBef>
            </a:pPr>
            <a:r>
              <a:rPr lang="sv-SE" altLang="sv-SE" sz="1800" dirty="0">
                <a:ea typeface="Calibri" panose="020F0502020204030204" pitchFamily="34" charset="0"/>
                <a:cs typeface="Times New Roman" panose="02020603050405020304" pitchFamily="18" charset="0"/>
              </a:rPr>
              <a:t>Trafikverket styr:</a:t>
            </a:r>
          </a:p>
          <a:p>
            <a:pPr lvl="1">
              <a:spcBef>
                <a:spcPct val="0"/>
              </a:spcBef>
            </a:pPr>
            <a:r>
              <a:rPr lang="sv-SE" altLang="sv-SE" sz="1600" dirty="0">
                <a:ea typeface="Calibri" panose="020F0502020204030204" pitchFamily="34" charset="0"/>
                <a:cs typeface="Times New Roman" panose="02020603050405020304" pitchFamily="18" charset="0"/>
              </a:rPr>
              <a:t>Godkännande av material</a:t>
            </a:r>
          </a:p>
          <a:p>
            <a:pPr lvl="1">
              <a:spcBef>
                <a:spcPct val="0"/>
              </a:spcBef>
            </a:pPr>
            <a:r>
              <a:rPr lang="sv-SE" altLang="sv-SE" sz="1600" dirty="0">
                <a:ea typeface="Calibri" panose="020F0502020204030204" pitchFamily="34" charset="0"/>
                <a:cs typeface="Times New Roman" panose="02020603050405020304" pitchFamily="18" charset="0"/>
              </a:rPr>
              <a:t>Ofta egen försörjning via upphandlade </a:t>
            </a:r>
            <a:r>
              <a:rPr lang="sv-SE" altLang="sv-SE" sz="1600" dirty="0" smtClean="0">
                <a:ea typeface="Calibri" panose="020F0502020204030204" pitchFamily="34" charset="0"/>
                <a:cs typeface="Times New Roman" panose="02020603050405020304" pitchFamily="18" charset="0"/>
              </a:rPr>
              <a:t>avtal</a:t>
            </a:r>
          </a:p>
          <a:p>
            <a:pPr marL="0" indent="0">
              <a:spcBef>
                <a:spcPct val="0"/>
              </a:spcBef>
              <a:buNone/>
            </a:pPr>
            <a:endParaRPr lang="sv-SE" altLang="sv-SE" sz="1600" dirty="0">
              <a:ea typeface="Calibri" panose="020F0502020204030204" pitchFamily="34" charset="0"/>
              <a:cs typeface="Times New Roman" panose="02020603050405020304" pitchFamily="18" charset="0"/>
            </a:endParaRPr>
          </a:p>
          <a:p>
            <a:pPr marL="0" indent="0">
              <a:spcBef>
                <a:spcPct val="0"/>
              </a:spcBef>
              <a:buNone/>
            </a:pPr>
            <a:r>
              <a:rPr lang="sv-SE" altLang="sv-SE" sz="1600" dirty="0">
                <a:ea typeface="Calibri" panose="020F0502020204030204" pitchFamily="34" charset="0"/>
                <a:cs typeface="Times New Roman" panose="02020603050405020304" pitchFamily="18" charset="0"/>
              </a:rPr>
              <a:t>Ny lösning för </a:t>
            </a:r>
            <a:r>
              <a:rPr lang="sv-SE" altLang="sv-SE" sz="1600" dirty="0" smtClean="0">
                <a:ea typeface="Calibri" panose="020F0502020204030204" pitchFamily="34" charset="0"/>
                <a:cs typeface="Times New Roman" panose="02020603050405020304" pitchFamily="18" charset="0"/>
              </a:rPr>
              <a:t>växelvärme	</a:t>
            </a:r>
          </a:p>
          <a:p>
            <a:pPr marL="0" indent="0">
              <a:spcBef>
                <a:spcPct val="0"/>
              </a:spcBef>
              <a:buNone/>
            </a:pPr>
            <a:r>
              <a:rPr lang="sv-SE" altLang="sv-SE" sz="1600" dirty="0" smtClean="0">
                <a:ea typeface="Calibri" panose="020F0502020204030204" pitchFamily="34" charset="0"/>
                <a:cs typeface="Times New Roman" panose="02020603050405020304" pitchFamily="18" charset="0"/>
              </a:rPr>
              <a:t>				Alternativ till kreosotslipern	</a:t>
            </a:r>
            <a:endParaRPr lang="sv-SE" altLang="sv-SE" sz="1600" dirty="0"/>
          </a:p>
          <a:p>
            <a:pPr marL="0" indent="0">
              <a:spcBef>
                <a:spcPct val="0"/>
              </a:spcBef>
              <a:buNone/>
            </a:pPr>
            <a:endParaRPr lang="sv-SE" altLang="sv-SE" sz="1600" dirty="0" smtClean="0">
              <a:ea typeface="Calibri" panose="020F0502020204030204" pitchFamily="34" charset="0"/>
              <a:cs typeface="Times New Roman" panose="02020603050405020304" pitchFamily="18" charset="0"/>
            </a:endParaRPr>
          </a:p>
          <a:p>
            <a:pPr marL="0" indent="0">
              <a:spcBef>
                <a:spcPct val="0"/>
              </a:spcBef>
              <a:buNone/>
            </a:pPr>
            <a:endParaRPr lang="sv-SE" altLang="sv-SE" sz="1600" dirty="0">
              <a:ea typeface="Calibri" panose="020F0502020204030204" pitchFamily="34" charset="0"/>
              <a:cs typeface="Times New Roman" panose="02020603050405020304" pitchFamily="18" charset="0"/>
            </a:endParaRPr>
          </a:p>
          <a:p>
            <a:pPr marL="0" indent="0">
              <a:spcBef>
                <a:spcPct val="0"/>
              </a:spcBef>
              <a:buNone/>
            </a:pPr>
            <a:endParaRPr lang="sv-SE" altLang="sv-SE" sz="1600" dirty="0" smtClean="0">
              <a:ea typeface="Calibri" panose="020F0502020204030204" pitchFamily="34" charset="0"/>
              <a:cs typeface="Times New Roman" panose="02020603050405020304" pitchFamily="18" charset="0"/>
            </a:endParaRPr>
          </a:p>
          <a:p>
            <a:pPr marL="0" indent="0">
              <a:spcBef>
                <a:spcPct val="0"/>
              </a:spcBef>
              <a:buNone/>
            </a:pPr>
            <a:endParaRPr lang="sv-SE" altLang="sv-SE" sz="1600" dirty="0" smtClean="0">
              <a:ea typeface="Calibri" panose="020F0502020204030204" pitchFamily="34" charset="0"/>
              <a:cs typeface="Times New Roman" panose="02020603050405020304" pitchFamily="18" charset="0"/>
            </a:endParaRPr>
          </a:p>
          <a:p>
            <a:pPr marL="0" indent="0">
              <a:spcBef>
                <a:spcPct val="0"/>
              </a:spcBef>
              <a:buNone/>
            </a:pPr>
            <a:endParaRPr lang="sv-SE" altLang="sv-SE" sz="1600" dirty="0">
              <a:ea typeface="Calibri" panose="020F0502020204030204" pitchFamily="34" charset="0"/>
              <a:cs typeface="Times New Roman" panose="02020603050405020304" pitchFamily="18" charset="0"/>
            </a:endParaRPr>
          </a:p>
          <a:p>
            <a:pPr marL="0" indent="0">
              <a:spcBef>
                <a:spcPct val="0"/>
              </a:spcBef>
              <a:buNone/>
            </a:pPr>
            <a:endParaRPr lang="sv-SE" altLang="sv-SE" sz="1600" dirty="0" smtClean="0">
              <a:ea typeface="Calibri" panose="020F0502020204030204" pitchFamily="34" charset="0"/>
              <a:cs typeface="Times New Roman" panose="02020603050405020304" pitchFamily="18" charset="0"/>
            </a:endParaRPr>
          </a:p>
          <a:p>
            <a:pPr marL="0" indent="0">
              <a:spcBef>
                <a:spcPct val="0"/>
              </a:spcBef>
              <a:buNone/>
            </a:pPr>
            <a:endParaRPr lang="sv-SE" altLang="sv-SE" sz="1600" dirty="0">
              <a:ea typeface="Calibri" panose="020F0502020204030204" pitchFamily="34" charset="0"/>
              <a:cs typeface="Times New Roman" panose="02020603050405020304" pitchFamily="18" charset="0"/>
            </a:endParaRPr>
          </a:p>
          <a:p>
            <a:pPr marL="0" indent="0">
              <a:spcBef>
                <a:spcPct val="0"/>
              </a:spcBef>
              <a:buNone/>
            </a:pPr>
            <a:endParaRPr lang="sv-SE" altLang="sv-SE" sz="1600" dirty="0" smtClean="0">
              <a:ea typeface="Calibri" panose="020F0502020204030204" pitchFamily="34" charset="0"/>
              <a:cs typeface="Times New Roman" panose="02020603050405020304" pitchFamily="18" charset="0"/>
            </a:endParaRPr>
          </a:p>
          <a:p>
            <a:pPr lvl="1">
              <a:spcBef>
                <a:spcPct val="0"/>
              </a:spcBef>
            </a:pPr>
            <a:endParaRPr lang="sv-SE" altLang="sv-SE" sz="600" dirty="0"/>
          </a:p>
          <a:p>
            <a:pPr marL="0" lvl="0" indent="0">
              <a:spcBef>
                <a:spcPct val="0"/>
              </a:spcBef>
              <a:buNone/>
            </a:pPr>
            <a:endParaRPr lang="sv-SE" altLang="sv-SE" sz="800"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407" y="3629804"/>
            <a:ext cx="3512478" cy="2342823"/>
          </a:xfrm>
          <a:prstGeom prst="rect">
            <a:avLst/>
          </a:prstGeom>
        </p:spPr>
      </p:pic>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641" y="3315830"/>
            <a:ext cx="1777859" cy="2665011"/>
          </a:xfrm>
          <a:prstGeom prst="rect">
            <a:avLst/>
          </a:prstGeom>
        </p:spPr>
      </p:pic>
    </p:spTree>
    <p:extLst>
      <p:ext uri="{BB962C8B-B14F-4D97-AF65-F5344CB8AC3E}">
        <p14:creationId xmlns:p14="http://schemas.microsoft.com/office/powerpoint/2010/main" val="32789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341220" y="481251"/>
            <a:ext cx="8594962" cy="584775"/>
          </a:xfrm>
          <a:solidFill>
            <a:srgbClr val="FF0000"/>
          </a:solidFill>
          <a:ln w="9525">
            <a:noFill/>
            <a:miter lim="800000"/>
            <a:headEnd/>
            <a:tailEnd/>
          </a:ln>
          <a:effectLst>
            <a:outerShdw blurRad="50800" dist="76200" dir="8100000" algn="tr" rotWithShape="0">
              <a:prstClr val="black">
                <a:alpha val="30000"/>
              </a:prstClr>
            </a:outerShdw>
          </a:effectLst>
        </p:spPr>
        <p:txBody>
          <a:bodyPr vert="horz" wrap="square" lIns="91440" tIns="45720" rIns="91440" bIns="45720" numCol="1" rtlCol="0" anchor="ctr" anchorCtr="0" compatLnSpc="1">
            <a:prstTxWarp prst="textNoShape">
              <a:avLst/>
            </a:prstTxWarp>
            <a:spAutoFit/>
          </a:bodyPr>
          <a:lstStyle/>
          <a:p>
            <a:r>
              <a:rPr lang="sv-SE" sz="3200" b="1" dirty="0" smtClean="0">
                <a:solidFill>
                  <a:schemeClr val="bg1"/>
                </a:solidFill>
                <a:latin typeface="Arial" charset="0"/>
              </a:rPr>
              <a:t>Det var modellen, men hur?</a:t>
            </a:r>
            <a:endParaRPr lang="sv-SE" sz="3200" b="1" dirty="0">
              <a:solidFill>
                <a:schemeClr val="bg1"/>
              </a:solidFill>
              <a:latin typeface="Arial" charset="0"/>
            </a:endParaRPr>
          </a:p>
        </p:txBody>
      </p:sp>
      <p:sp>
        <p:nvSpPr>
          <p:cNvPr id="6147" name="Platshållare för innehåll 2"/>
          <p:cNvSpPr>
            <a:spLocks noGrp="1"/>
          </p:cNvSpPr>
          <p:nvPr>
            <p:ph idx="1"/>
          </p:nvPr>
        </p:nvSpPr>
        <p:spPr>
          <a:xfrm>
            <a:off x="487269" y="1383053"/>
            <a:ext cx="6084980" cy="4367144"/>
          </a:xfrm>
        </p:spPr>
        <p:txBody>
          <a:bodyPr/>
          <a:lstStyle/>
          <a:p>
            <a:pPr marL="0" indent="0">
              <a:spcBef>
                <a:spcPct val="0"/>
              </a:spcBef>
              <a:buNone/>
            </a:pPr>
            <a:r>
              <a:rPr lang="sv-SE" dirty="0" smtClean="0"/>
              <a:t>Om du har en idé eller en produkt:</a:t>
            </a:r>
          </a:p>
          <a:p>
            <a:pPr marL="457200" indent="-457200">
              <a:spcBef>
                <a:spcPct val="0"/>
              </a:spcBef>
              <a:buFont typeface="+mj-lt"/>
              <a:buAutoNum type="arabicPeriod"/>
            </a:pPr>
            <a:r>
              <a:rPr lang="sv-SE" dirty="0" smtClean="0"/>
              <a:t>Vilket problem för Trafikverket löser idéen eller produkt? Vad kan vinnas? Business </a:t>
            </a:r>
            <a:r>
              <a:rPr lang="sv-SE" dirty="0" err="1" smtClean="0"/>
              <a:t>case</a:t>
            </a:r>
            <a:r>
              <a:rPr lang="sv-SE" dirty="0" smtClean="0"/>
              <a:t>!</a:t>
            </a:r>
          </a:p>
          <a:p>
            <a:pPr lvl="1"/>
            <a:r>
              <a:rPr lang="sv-SE" dirty="0"/>
              <a:t>Trafikverkets </a:t>
            </a:r>
            <a:r>
              <a:rPr lang="sv-SE" dirty="0" err="1"/>
              <a:t>FoI</a:t>
            </a:r>
            <a:r>
              <a:rPr lang="sv-SE" dirty="0"/>
              <a:t>-plan (nedladdning): </a:t>
            </a:r>
            <a:r>
              <a:rPr lang="sv-SE" u="sng" dirty="0" smtClean="0">
                <a:hlinkClick r:id="rId3"/>
              </a:rPr>
              <a:t>https</a:t>
            </a:r>
            <a:r>
              <a:rPr lang="sv-SE" u="sng" dirty="0">
                <a:hlinkClick r:id="rId3"/>
              </a:rPr>
              <a:t>://trafikverket.ineko.se/se/trafikverkets-forsknings-och-innovationsplan-f%C3%B6r-%C3%A5ren-2019</a:t>
            </a:r>
            <a:endParaRPr lang="sv-SE" dirty="0"/>
          </a:p>
          <a:p>
            <a:pPr marL="457200" indent="-457200">
              <a:spcBef>
                <a:spcPct val="0"/>
              </a:spcBef>
              <a:buFont typeface="+mj-lt"/>
              <a:buAutoNum type="arabicPeriod"/>
            </a:pPr>
            <a:r>
              <a:rPr lang="sv-SE" dirty="0" smtClean="0"/>
              <a:t>Kontakta Trafikverket:</a:t>
            </a:r>
          </a:p>
          <a:p>
            <a:pPr marL="857250" lvl="1" indent="-457200">
              <a:spcBef>
                <a:spcPct val="0"/>
              </a:spcBef>
              <a:buFont typeface="+mj-lt"/>
              <a:buAutoNum type="arabicPeriod"/>
            </a:pPr>
            <a:r>
              <a:rPr lang="sv-SE" dirty="0" smtClean="0"/>
              <a:t>maillåda</a:t>
            </a:r>
            <a:r>
              <a:rPr lang="sv-SE" dirty="0"/>
              <a:t>: </a:t>
            </a:r>
            <a:r>
              <a:rPr lang="sv-SE" u="sng" dirty="0">
                <a:hlinkClick r:id="rId4"/>
              </a:rPr>
              <a:t>innovation@trafikverket.se</a:t>
            </a:r>
            <a:r>
              <a:rPr lang="sv-SE" dirty="0"/>
              <a:t>, </a:t>
            </a:r>
            <a:endParaRPr lang="sv-SE" dirty="0" smtClean="0"/>
          </a:p>
          <a:p>
            <a:pPr marL="857250" lvl="1" indent="-457200">
              <a:spcBef>
                <a:spcPct val="0"/>
              </a:spcBef>
              <a:buFont typeface="+mj-lt"/>
              <a:buAutoNum type="arabicPeriod"/>
            </a:pPr>
            <a:r>
              <a:rPr lang="sv-SE" dirty="0" smtClean="0"/>
              <a:t>Ta </a:t>
            </a:r>
            <a:r>
              <a:rPr lang="sv-SE" dirty="0"/>
              <a:t>stöd av alla kontakter ni har (Trafikverket och dess leverantörer och entreprenörer</a:t>
            </a:r>
            <a:r>
              <a:rPr lang="sv-SE" dirty="0" smtClean="0"/>
              <a:t>)</a:t>
            </a:r>
          </a:p>
          <a:p>
            <a:pPr marL="857250" lvl="1" indent="-457200">
              <a:spcBef>
                <a:spcPct val="0"/>
              </a:spcBef>
              <a:buFont typeface="+mj-lt"/>
              <a:buAutoNum type="arabicPeriod"/>
            </a:pPr>
            <a:r>
              <a:rPr lang="sv-SE" dirty="0" smtClean="0"/>
              <a:t>Tänk på vem som normalt är ingången.</a:t>
            </a:r>
          </a:p>
          <a:p>
            <a:pPr marL="857250" lvl="1" indent="-457200">
              <a:spcBef>
                <a:spcPct val="0"/>
              </a:spcBef>
              <a:buFont typeface="+mj-lt"/>
              <a:buAutoNum type="arabicPeriod"/>
            </a:pPr>
            <a:endParaRPr lang="sv-SE" dirty="0"/>
          </a:p>
          <a:p>
            <a:pPr marL="0" indent="0">
              <a:spcBef>
                <a:spcPct val="0"/>
              </a:spcBef>
              <a:buNone/>
            </a:pPr>
            <a:r>
              <a:rPr lang="sv-SE" dirty="0" smtClean="0"/>
              <a:t>Frågor om innovationsmodellen:</a:t>
            </a:r>
          </a:p>
          <a:p>
            <a:pPr marL="0" indent="0">
              <a:spcBef>
                <a:spcPct val="0"/>
              </a:spcBef>
              <a:buNone/>
            </a:pPr>
            <a:r>
              <a:rPr lang="sv-SE" dirty="0" smtClean="0"/>
              <a:t>Erika Hedgren, </a:t>
            </a:r>
            <a:r>
              <a:rPr lang="sv-SE" dirty="0" smtClean="0">
                <a:hlinkClick r:id="rId5"/>
              </a:rPr>
              <a:t>erika.hedgren@trafikverket.se</a:t>
            </a:r>
            <a:r>
              <a:rPr lang="sv-SE" dirty="0" smtClean="0"/>
              <a:t> </a:t>
            </a:r>
          </a:p>
          <a:p>
            <a:pPr marL="0" indent="0">
              <a:spcBef>
                <a:spcPct val="0"/>
              </a:spcBef>
              <a:buNone/>
            </a:pPr>
            <a:r>
              <a:rPr lang="sv-SE" dirty="0" smtClean="0"/>
              <a:t>Anette Dahlman, </a:t>
            </a:r>
            <a:r>
              <a:rPr lang="sv-SE" u="sng" dirty="0">
                <a:hlinkClick r:id="rId6"/>
              </a:rPr>
              <a:t>anette.dahlman@trafikverket.se</a:t>
            </a:r>
            <a:endParaRPr lang="sv-SE" dirty="0"/>
          </a:p>
          <a:p>
            <a:pPr marL="0" lvl="0" indent="0">
              <a:spcBef>
                <a:spcPct val="0"/>
              </a:spcBef>
              <a:buNone/>
            </a:pPr>
            <a:endParaRPr lang="sv-SE" altLang="sv-SE" sz="1300" dirty="0">
              <a:ea typeface="Calibri" panose="020F0502020204030204" pitchFamily="34" charset="0"/>
              <a:cs typeface="Times New Roman" panose="02020603050405020304" pitchFamily="18" charset="0"/>
            </a:endParaRPr>
          </a:p>
        </p:txBody>
      </p:sp>
      <p:pic>
        <p:nvPicPr>
          <p:cNvPr id="7" name="Bildobjekt 6" descr="lampa_2.gif"/>
          <p:cNvPicPr>
            <a:picLocks noChangeAspect="1"/>
          </p:cNvPicPr>
          <p:nvPr/>
        </p:nvPicPr>
        <p:blipFill>
          <a:blip r:embed="rId7" cstate="print">
            <a:clrChange>
              <a:clrFrom>
                <a:srgbClr val="FFFFFF"/>
              </a:clrFrom>
              <a:clrTo>
                <a:srgbClr val="FFFFFF">
                  <a:alpha val="0"/>
                </a:srgbClr>
              </a:clrTo>
            </a:clrChange>
          </a:blip>
          <a:stretch>
            <a:fillRect/>
          </a:stretch>
        </p:blipFill>
        <p:spPr>
          <a:xfrm>
            <a:off x="6572249" y="1995556"/>
            <a:ext cx="2172613" cy="3345263"/>
          </a:xfrm>
          <a:prstGeom prst="rect">
            <a:avLst/>
          </a:prstGeom>
        </p:spPr>
      </p:pic>
    </p:spTree>
    <p:extLst>
      <p:ext uri="{BB962C8B-B14F-4D97-AF65-F5344CB8AC3E}">
        <p14:creationId xmlns:p14="http://schemas.microsoft.com/office/powerpoint/2010/main" val="263329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341220" y="481251"/>
            <a:ext cx="8594962" cy="584775"/>
          </a:xfrm>
          <a:solidFill>
            <a:srgbClr val="FF0000"/>
          </a:solidFill>
          <a:ln w="9525">
            <a:noFill/>
            <a:miter lim="800000"/>
            <a:headEnd/>
            <a:tailEnd/>
          </a:ln>
          <a:effectLst>
            <a:outerShdw blurRad="50800" dist="76200" dir="8100000" algn="tr" rotWithShape="0">
              <a:prstClr val="black">
                <a:alpha val="30000"/>
              </a:prstClr>
            </a:outerShdw>
          </a:effectLst>
        </p:spPr>
        <p:txBody>
          <a:bodyPr vert="horz" wrap="square" lIns="91440" tIns="45720" rIns="91440" bIns="45720" numCol="1" rtlCol="0" anchor="ctr" anchorCtr="0" compatLnSpc="1">
            <a:prstTxWarp prst="textNoShape">
              <a:avLst/>
            </a:prstTxWarp>
            <a:spAutoFit/>
          </a:bodyPr>
          <a:lstStyle/>
          <a:p>
            <a:r>
              <a:rPr lang="sv-SE" sz="3200" b="1" dirty="0" smtClean="0">
                <a:solidFill>
                  <a:schemeClr val="bg1"/>
                </a:solidFill>
                <a:latin typeface="Arial" charset="0"/>
              </a:rPr>
              <a:t>Frågor?</a:t>
            </a:r>
            <a:endParaRPr lang="sv-SE" sz="3200" b="1" dirty="0">
              <a:solidFill>
                <a:schemeClr val="bg1"/>
              </a:solidFill>
              <a:latin typeface="Arial" charset="0"/>
            </a:endParaRPr>
          </a:p>
        </p:txBody>
      </p:sp>
      <p:sp>
        <p:nvSpPr>
          <p:cNvPr id="6147" name="Platshållare för innehåll 2"/>
          <p:cNvSpPr>
            <a:spLocks noGrp="1"/>
          </p:cNvSpPr>
          <p:nvPr>
            <p:ph idx="1"/>
          </p:nvPr>
        </p:nvSpPr>
        <p:spPr>
          <a:xfrm>
            <a:off x="487269" y="1383053"/>
            <a:ext cx="6084980" cy="4367144"/>
          </a:xfrm>
        </p:spPr>
        <p:txBody>
          <a:bodyPr/>
          <a:lstStyle/>
          <a:p>
            <a:pPr marL="0" indent="0">
              <a:spcBef>
                <a:spcPct val="0"/>
              </a:spcBef>
              <a:buNone/>
            </a:pPr>
            <a:endParaRPr lang="sv-SE" dirty="0" smtClean="0"/>
          </a:p>
          <a:p>
            <a:pPr marL="0" indent="0">
              <a:spcBef>
                <a:spcPct val="0"/>
              </a:spcBef>
              <a:buNone/>
            </a:pPr>
            <a:endParaRPr lang="sv-SE" dirty="0"/>
          </a:p>
          <a:p>
            <a:pPr marL="0" indent="0">
              <a:spcBef>
                <a:spcPct val="0"/>
              </a:spcBef>
              <a:buNone/>
            </a:pPr>
            <a:endParaRPr lang="sv-SE" dirty="0" smtClean="0"/>
          </a:p>
          <a:p>
            <a:pPr marL="0" indent="0">
              <a:spcBef>
                <a:spcPct val="0"/>
              </a:spcBef>
              <a:buNone/>
            </a:pPr>
            <a:endParaRPr lang="sv-SE" dirty="0"/>
          </a:p>
          <a:p>
            <a:pPr marL="0" indent="0">
              <a:spcBef>
                <a:spcPct val="0"/>
              </a:spcBef>
              <a:buNone/>
            </a:pPr>
            <a:endParaRPr lang="sv-SE" dirty="0" smtClean="0"/>
          </a:p>
          <a:p>
            <a:pPr marL="0" indent="0">
              <a:spcBef>
                <a:spcPct val="0"/>
              </a:spcBef>
              <a:buNone/>
            </a:pPr>
            <a:r>
              <a:rPr lang="sv-SE" dirty="0" smtClean="0"/>
              <a:t>Kontakt:</a:t>
            </a:r>
          </a:p>
          <a:p>
            <a:pPr marL="0" indent="0">
              <a:spcBef>
                <a:spcPct val="0"/>
              </a:spcBef>
              <a:buNone/>
            </a:pPr>
            <a:r>
              <a:rPr lang="sv-SE" dirty="0" smtClean="0"/>
              <a:t>Anders Boëthius, Trafikverket, Inköp och Logistik, Borlänge</a:t>
            </a:r>
          </a:p>
          <a:p>
            <a:pPr marL="0" indent="0">
              <a:spcBef>
                <a:spcPct val="0"/>
              </a:spcBef>
              <a:buNone/>
            </a:pPr>
            <a:r>
              <a:rPr lang="sv-SE" dirty="0" smtClean="0"/>
              <a:t> </a:t>
            </a:r>
            <a:r>
              <a:rPr lang="sv-SE" dirty="0" smtClean="0">
                <a:hlinkClick r:id="rId3"/>
              </a:rPr>
              <a:t>anders.boethius@trafikverket.se</a:t>
            </a:r>
            <a:r>
              <a:rPr lang="sv-SE" dirty="0" smtClean="0"/>
              <a:t> </a:t>
            </a:r>
          </a:p>
          <a:p>
            <a:pPr marL="0" indent="0">
              <a:spcBef>
                <a:spcPct val="0"/>
              </a:spcBef>
              <a:buNone/>
            </a:pPr>
            <a:r>
              <a:rPr lang="sv-SE" dirty="0" smtClean="0"/>
              <a:t>070-5145906</a:t>
            </a:r>
          </a:p>
          <a:p>
            <a:pPr marL="0" indent="0">
              <a:spcBef>
                <a:spcPct val="0"/>
              </a:spcBef>
              <a:buNone/>
            </a:pPr>
            <a:endParaRPr lang="sv-SE" dirty="0"/>
          </a:p>
          <a:p>
            <a:pPr marL="0" indent="0">
              <a:spcBef>
                <a:spcPct val="0"/>
              </a:spcBef>
              <a:buNone/>
            </a:pPr>
            <a:r>
              <a:rPr lang="sv-SE" dirty="0" smtClean="0"/>
              <a:t>Till slut, några ord från en hyfsat känd smålänning:</a:t>
            </a:r>
          </a:p>
          <a:p>
            <a:pPr marL="0" indent="0">
              <a:spcBef>
                <a:spcPct val="0"/>
              </a:spcBef>
              <a:buNone/>
            </a:pPr>
            <a:r>
              <a:rPr lang="sv-SE" dirty="0" smtClean="0"/>
              <a:t>”Så mycket är ännu ogjort, underbara framtid!”</a:t>
            </a:r>
          </a:p>
          <a:p>
            <a:pPr marL="0" indent="0">
              <a:spcBef>
                <a:spcPct val="0"/>
              </a:spcBef>
              <a:buNone/>
            </a:pPr>
            <a:r>
              <a:rPr lang="sv-SE" dirty="0"/>
              <a:t>	</a:t>
            </a:r>
            <a:r>
              <a:rPr lang="sv-SE" dirty="0" smtClean="0"/>
              <a:t>			Ingvar Kamprad</a:t>
            </a:r>
          </a:p>
        </p:txBody>
      </p:sp>
      <p:pic>
        <p:nvPicPr>
          <p:cNvPr id="7" name="Bildobjekt 6" descr="lampa_2.gif"/>
          <p:cNvPicPr>
            <a:picLocks noChangeAspect="1"/>
          </p:cNvPicPr>
          <p:nvPr/>
        </p:nvPicPr>
        <p:blipFill>
          <a:blip r:embed="rId4" cstate="print">
            <a:clrChange>
              <a:clrFrom>
                <a:srgbClr val="FFFFFF"/>
              </a:clrFrom>
              <a:clrTo>
                <a:srgbClr val="FFFFFF">
                  <a:alpha val="0"/>
                </a:srgbClr>
              </a:clrTo>
            </a:clrChange>
          </a:blip>
          <a:stretch>
            <a:fillRect/>
          </a:stretch>
        </p:blipFill>
        <p:spPr>
          <a:xfrm>
            <a:off x="6572249" y="1995556"/>
            <a:ext cx="2172613" cy="3345263"/>
          </a:xfrm>
          <a:prstGeom prst="rect">
            <a:avLst/>
          </a:prstGeom>
        </p:spPr>
      </p:pic>
    </p:spTree>
    <p:extLst>
      <p:ext uri="{BB962C8B-B14F-4D97-AF65-F5344CB8AC3E}">
        <p14:creationId xmlns:p14="http://schemas.microsoft.com/office/powerpoint/2010/main" val="283945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341220" y="481251"/>
            <a:ext cx="6211981" cy="584775"/>
          </a:xfrm>
          <a:solidFill>
            <a:srgbClr val="FF0000"/>
          </a:solidFill>
          <a:ln w="9525">
            <a:noFill/>
            <a:miter lim="800000"/>
            <a:headEnd/>
            <a:tailEnd/>
          </a:ln>
          <a:effectLst>
            <a:outerShdw blurRad="50800" dist="76200" dir="8100000" algn="tr" rotWithShape="0">
              <a:prstClr val="black">
                <a:alpha val="30000"/>
              </a:prstClr>
            </a:outerShdw>
          </a:effectLst>
        </p:spPr>
        <p:txBody>
          <a:bodyPr vert="horz" wrap="square" lIns="91440" tIns="45720" rIns="91440" bIns="45720" numCol="1" rtlCol="0" anchor="ctr" anchorCtr="0" compatLnSpc="1">
            <a:prstTxWarp prst="textNoShape">
              <a:avLst/>
            </a:prstTxWarp>
            <a:spAutoFit/>
          </a:bodyPr>
          <a:lstStyle/>
          <a:p>
            <a:r>
              <a:rPr lang="sv-SE" sz="3200" b="1" dirty="0" smtClean="0">
                <a:solidFill>
                  <a:schemeClr val="bg1"/>
                </a:solidFill>
                <a:latin typeface="Arial" charset="0"/>
                <a:ea typeface="+mj-ea"/>
                <a:cs typeface="Arial" pitchFamily="34" charset="0"/>
              </a:rPr>
              <a:t>Två förhållningssätt</a:t>
            </a:r>
            <a:endParaRPr lang="sv-SE" sz="3200" b="1" dirty="0">
              <a:solidFill>
                <a:schemeClr val="bg1"/>
              </a:solidFill>
              <a:latin typeface="Arial" charset="0"/>
              <a:ea typeface="+mj-ea"/>
              <a:cs typeface="Arial" pitchFamily="34" charset="0"/>
            </a:endParaRPr>
          </a:p>
        </p:txBody>
      </p:sp>
      <p:sp>
        <p:nvSpPr>
          <p:cNvPr id="6147" name="Platshållare för innehåll 2"/>
          <p:cNvSpPr>
            <a:spLocks noGrp="1"/>
          </p:cNvSpPr>
          <p:nvPr>
            <p:ph idx="1"/>
          </p:nvPr>
        </p:nvSpPr>
        <p:spPr>
          <a:xfrm>
            <a:off x="468221" y="1487556"/>
            <a:ext cx="6084980" cy="4367144"/>
          </a:xfrm>
        </p:spPr>
        <p:txBody>
          <a:bodyPr/>
          <a:lstStyle/>
          <a:p>
            <a:pPr marL="0" lvl="0" indent="0">
              <a:spcBef>
                <a:spcPct val="0"/>
              </a:spcBef>
              <a:buNone/>
            </a:pPr>
            <a:r>
              <a:rPr lang="sv-SE" altLang="sv-SE" sz="1800" dirty="0">
                <a:ea typeface="Calibri" panose="020F0502020204030204" pitchFamily="34" charset="0"/>
                <a:cs typeface="Times New Roman" panose="02020603050405020304" pitchFamily="18" charset="0"/>
              </a:rPr>
              <a:t>Två förhållandesätt från Trafikverket</a:t>
            </a:r>
            <a:endParaRPr lang="sv-SE" altLang="sv-SE" sz="800" dirty="0"/>
          </a:p>
          <a:p>
            <a:pPr>
              <a:spcBef>
                <a:spcPct val="0"/>
              </a:spcBef>
            </a:pPr>
            <a:r>
              <a:rPr lang="sv-SE" altLang="sv-SE" sz="1800" dirty="0">
                <a:ea typeface="Calibri" panose="020F0502020204030204" pitchFamily="34" charset="0"/>
                <a:cs typeface="Times New Roman" panose="02020603050405020304" pitchFamily="18" charset="0"/>
              </a:rPr>
              <a:t>Nya metoder i </a:t>
            </a:r>
            <a:r>
              <a:rPr lang="sv-SE" altLang="sv-SE" sz="1800" dirty="0" smtClean="0">
                <a:ea typeface="Calibri" panose="020F0502020204030204" pitchFamily="34" charset="0"/>
                <a:cs typeface="Times New Roman" panose="02020603050405020304" pitchFamily="18" charset="0"/>
              </a:rPr>
              <a:t>produktionen</a:t>
            </a:r>
            <a:endParaRPr lang="sv-SE" altLang="sv-SE" sz="800" dirty="0" smtClean="0"/>
          </a:p>
          <a:p>
            <a:pPr>
              <a:spcBef>
                <a:spcPct val="0"/>
              </a:spcBef>
            </a:pPr>
            <a:r>
              <a:rPr lang="sv-SE" altLang="sv-SE" sz="1800" dirty="0" smtClean="0">
                <a:ea typeface="Calibri" panose="020F0502020204030204" pitchFamily="34" charset="0"/>
                <a:cs typeface="Times New Roman" panose="02020603050405020304" pitchFamily="18" charset="0"/>
              </a:rPr>
              <a:t>Nya </a:t>
            </a:r>
            <a:r>
              <a:rPr lang="sv-SE" altLang="sv-SE" sz="1800" dirty="0">
                <a:ea typeface="Calibri" panose="020F0502020204030204" pitchFamily="34" charset="0"/>
                <a:cs typeface="Times New Roman" panose="02020603050405020304" pitchFamily="18" charset="0"/>
              </a:rPr>
              <a:t>tekniska lösningar i järnvägen</a:t>
            </a:r>
            <a:endParaRPr lang="sv-SE" altLang="sv-SE" sz="800" dirty="0"/>
          </a:p>
          <a:p>
            <a:pPr marL="0" lvl="0" indent="0">
              <a:spcBef>
                <a:spcPct val="0"/>
              </a:spcBef>
              <a:buNone/>
            </a:pPr>
            <a:endParaRPr lang="sv-SE" altLang="sv-SE" sz="1800" dirty="0" smtClean="0">
              <a:ea typeface="Calibri" panose="020F0502020204030204" pitchFamily="34" charset="0"/>
              <a:cs typeface="Times New Roman" panose="02020603050405020304" pitchFamily="18" charset="0"/>
            </a:endParaRPr>
          </a:p>
          <a:p>
            <a:pPr marL="0" lvl="0" indent="0">
              <a:spcBef>
                <a:spcPct val="0"/>
              </a:spcBef>
              <a:buNone/>
            </a:pPr>
            <a:endParaRPr lang="sv-SE" altLang="sv-SE" sz="1800" dirty="0">
              <a:ea typeface="Calibri" panose="020F0502020204030204" pitchFamily="34" charset="0"/>
              <a:cs typeface="Times New Roman" panose="02020603050405020304" pitchFamily="18" charset="0"/>
            </a:endParaRPr>
          </a:p>
        </p:txBody>
      </p:sp>
      <p:pic>
        <p:nvPicPr>
          <p:cNvPr id="7" name="Bildobjekt 6" descr="lampa_2.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572249" y="1995556"/>
            <a:ext cx="2172613" cy="3345263"/>
          </a:xfrm>
          <a:prstGeom prst="rect">
            <a:avLst/>
          </a:prstGeom>
        </p:spPr>
      </p:pic>
    </p:spTree>
    <p:extLst>
      <p:ext uri="{BB962C8B-B14F-4D97-AF65-F5344CB8AC3E}">
        <p14:creationId xmlns:p14="http://schemas.microsoft.com/office/powerpoint/2010/main" val="3951170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341220" y="481251"/>
            <a:ext cx="7755376" cy="584775"/>
          </a:xfrm>
          <a:solidFill>
            <a:srgbClr val="FF0000"/>
          </a:solidFill>
          <a:ln w="9525">
            <a:noFill/>
            <a:miter lim="800000"/>
            <a:headEnd/>
            <a:tailEnd/>
          </a:ln>
          <a:effectLst>
            <a:outerShdw blurRad="50800" dist="76200" dir="8100000" algn="tr" rotWithShape="0">
              <a:prstClr val="black">
                <a:alpha val="30000"/>
              </a:prstClr>
            </a:outerShdw>
          </a:effectLst>
        </p:spPr>
        <p:txBody>
          <a:bodyPr vert="horz" wrap="square" lIns="91440" tIns="45720" rIns="91440" bIns="45720" numCol="1" rtlCol="0" anchor="ctr" anchorCtr="0" compatLnSpc="1">
            <a:prstTxWarp prst="textNoShape">
              <a:avLst/>
            </a:prstTxWarp>
            <a:spAutoFit/>
          </a:bodyPr>
          <a:lstStyle/>
          <a:p>
            <a:r>
              <a:rPr lang="sv-SE" sz="3200" b="1" dirty="0" smtClean="0">
                <a:solidFill>
                  <a:schemeClr val="bg1"/>
                </a:solidFill>
                <a:latin typeface="Arial" charset="0"/>
                <a:ea typeface="+mj-ea"/>
                <a:cs typeface="Arial" pitchFamily="34" charset="0"/>
              </a:rPr>
              <a:t>Nya metoder och tekniska lösningar</a:t>
            </a:r>
            <a:endParaRPr lang="sv-SE" sz="3200" b="1" dirty="0">
              <a:solidFill>
                <a:schemeClr val="bg1"/>
              </a:solidFill>
              <a:latin typeface="Arial" charset="0"/>
              <a:ea typeface="+mj-ea"/>
              <a:cs typeface="Arial" pitchFamily="34" charset="0"/>
            </a:endParaRPr>
          </a:p>
        </p:txBody>
      </p:sp>
      <p:sp>
        <p:nvSpPr>
          <p:cNvPr id="6147" name="Platshållare för innehåll 2"/>
          <p:cNvSpPr>
            <a:spLocks noGrp="1"/>
          </p:cNvSpPr>
          <p:nvPr>
            <p:ph idx="1"/>
          </p:nvPr>
        </p:nvSpPr>
        <p:spPr>
          <a:xfrm>
            <a:off x="468221" y="1487556"/>
            <a:ext cx="6084980" cy="4367144"/>
          </a:xfrm>
        </p:spPr>
        <p:txBody>
          <a:bodyPr/>
          <a:lstStyle/>
          <a:p>
            <a:pPr marL="0" lvl="0" indent="0">
              <a:spcBef>
                <a:spcPct val="0"/>
              </a:spcBef>
              <a:buNone/>
            </a:pPr>
            <a:r>
              <a:rPr lang="sv-SE" altLang="sv-SE" sz="1800" u="sng" dirty="0" smtClean="0">
                <a:ea typeface="Calibri" panose="020F0502020204030204" pitchFamily="34" charset="0"/>
                <a:cs typeface="Times New Roman" panose="02020603050405020304" pitchFamily="18" charset="0"/>
              </a:rPr>
              <a:t>Nya </a:t>
            </a:r>
            <a:r>
              <a:rPr lang="sv-SE" altLang="sv-SE" sz="1800" u="sng" dirty="0">
                <a:ea typeface="Calibri" panose="020F0502020204030204" pitchFamily="34" charset="0"/>
                <a:cs typeface="Times New Roman" panose="02020603050405020304" pitchFamily="18" charset="0"/>
              </a:rPr>
              <a:t>metoder </a:t>
            </a:r>
            <a:r>
              <a:rPr lang="sv-SE" altLang="sv-SE" sz="1800" dirty="0">
                <a:ea typeface="Calibri" panose="020F0502020204030204" pitchFamily="34" charset="0"/>
                <a:cs typeface="Times New Roman" panose="02020603050405020304" pitchFamily="18" charset="0"/>
              </a:rPr>
              <a:t>i produktionen:</a:t>
            </a:r>
            <a:endParaRPr lang="sv-SE" altLang="sv-SE" sz="800" dirty="0"/>
          </a:p>
          <a:p>
            <a:pPr>
              <a:spcBef>
                <a:spcPct val="0"/>
              </a:spcBef>
            </a:pPr>
            <a:r>
              <a:rPr lang="sv-SE" altLang="sv-SE" sz="1800" dirty="0" smtClean="0">
                <a:ea typeface="Calibri" panose="020F0502020204030204" pitchFamily="34" charset="0"/>
                <a:cs typeface="Times New Roman" panose="02020603050405020304" pitchFamily="18" charset="0"/>
              </a:rPr>
              <a:t>Ingång via Trafikverkets entreprenörer</a:t>
            </a:r>
          </a:p>
          <a:p>
            <a:pPr>
              <a:spcBef>
                <a:spcPct val="0"/>
              </a:spcBef>
            </a:pPr>
            <a:r>
              <a:rPr lang="sv-SE" altLang="sv-SE" sz="1800" dirty="0" smtClean="0">
                <a:ea typeface="Calibri" panose="020F0502020204030204" pitchFamily="34" charset="0"/>
                <a:cs typeface="Times New Roman" panose="02020603050405020304" pitchFamily="18" charset="0"/>
              </a:rPr>
              <a:t>Funktion och regelverk från Trafikverket</a:t>
            </a:r>
          </a:p>
          <a:p>
            <a:pPr>
              <a:spcBef>
                <a:spcPct val="0"/>
              </a:spcBef>
            </a:pPr>
            <a:r>
              <a:rPr lang="sv-SE" altLang="sv-SE" sz="1800" dirty="0" smtClean="0">
                <a:ea typeface="Calibri" panose="020F0502020204030204" pitchFamily="34" charset="0"/>
                <a:cs typeface="Times New Roman" panose="02020603050405020304" pitchFamily="18" charset="0"/>
              </a:rPr>
              <a:t>Entreprenören </a:t>
            </a:r>
            <a:r>
              <a:rPr lang="sv-SE" altLang="sv-SE" sz="1800" dirty="0">
                <a:ea typeface="Calibri" panose="020F0502020204030204" pitchFamily="34" charset="0"/>
                <a:cs typeface="Times New Roman" panose="02020603050405020304" pitchFamily="18" charset="0"/>
              </a:rPr>
              <a:t>står för </a:t>
            </a:r>
            <a:r>
              <a:rPr lang="sv-SE" altLang="sv-SE" sz="1800" dirty="0" smtClean="0">
                <a:ea typeface="Calibri" panose="020F0502020204030204" pitchFamily="34" charset="0"/>
                <a:cs typeface="Times New Roman" panose="02020603050405020304" pitchFamily="18" charset="0"/>
              </a:rPr>
              <a:t>”hur”.</a:t>
            </a:r>
            <a:endParaRPr lang="sv-SE" altLang="sv-SE" sz="800" dirty="0" smtClean="0"/>
          </a:p>
          <a:p>
            <a:pPr marL="0" lvl="0" indent="0">
              <a:spcBef>
                <a:spcPct val="0"/>
              </a:spcBef>
              <a:buNone/>
            </a:pPr>
            <a:endParaRPr lang="sv-SE" altLang="sv-SE" sz="1800" dirty="0">
              <a:cs typeface="Times New Roman" panose="02020603050405020304" pitchFamily="18" charset="0"/>
            </a:endParaRPr>
          </a:p>
          <a:p>
            <a:pPr marL="0" lvl="0" indent="0">
              <a:spcBef>
                <a:spcPct val="0"/>
              </a:spcBef>
              <a:buNone/>
            </a:pPr>
            <a:r>
              <a:rPr lang="sv-SE" altLang="sv-SE" sz="1800" u="sng" dirty="0">
                <a:ea typeface="Calibri" panose="020F0502020204030204" pitchFamily="34" charset="0"/>
                <a:cs typeface="Times New Roman" panose="02020603050405020304" pitchFamily="18" charset="0"/>
              </a:rPr>
              <a:t>Nya tekniska lösningar </a:t>
            </a:r>
            <a:r>
              <a:rPr lang="sv-SE" altLang="sv-SE" sz="1800" dirty="0">
                <a:ea typeface="Calibri" panose="020F0502020204030204" pitchFamily="34" charset="0"/>
                <a:cs typeface="Times New Roman" panose="02020603050405020304" pitchFamily="18" charset="0"/>
              </a:rPr>
              <a:t>i järnvägen:</a:t>
            </a:r>
            <a:endParaRPr lang="sv-SE" altLang="sv-SE" sz="800" dirty="0"/>
          </a:p>
          <a:p>
            <a:pPr>
              <a:spcBef>
                <a:spcPct val="0"/>
              </a:spcBef>
            </a:pPr>
            <a:r>
              <a:rPr lang="sv-SE" altLang="sv-SE" sz="1800" dirty="0">
                <a:ea typeface="Calibri" panose="020F0502020204030204" pitchFamily="34" charset="0"/>
                <a:cs typeface="Times New Roman" panose="02020603050405020304" pitchFamily="18" charset="0"/>
              </a:rPr>
              <a:t>Ingången normalt Trafikverkets teknikansvariga</a:t>
            </a:r>
            <a:endParaRPr lang="sv-SE" altLang="sv-SE" sz="800" dirty="0"/>
          </a:p>
          <a:p>
            <a:pPr>
              <a:spcBef>
                <a:spcPct val="0"/>
              </a:spcBef>
            </a:pPr>
            <a:r>
              <a:rPr lang="sv-SE" altLang="sv-SE" sz="1800" dirty="0">
                <a:ea typeface="Calibri" panose="020F0502020204030204" pitchFamily="34" charset="0"/>
                <a:cs typeface="Times New Roman" panose="02020603050405020304" pitchFamily="18" charset="0"/>
              </a:rPr>
              <a:t>Trafikverket styr:</a:t>
            </a:r>
          </a:p>
          <a:p>
            <a:pPr lvl="1">
              <a:spcBef>
                <a:spcPct val="0"/>
              </a:spcBef>
            </a:pPr>
            <a:r>
              <a:rPr lang="sv-SE" altLang="sv-SE" sz="1600" dirty="0">
                <a:ea typeface="Calibri" panose="020F0502020204030204" pitchFamily="34" charset="0"/>
                <a:cs typeface="Times New Roman" panose="02020603050405020304" pitchFamily="18" charset="0"/>
              </a:rPr>
              <a:t>Godkännande av material</a:t>
            </a:r>
          </a:p>
          <a:p>
            <a:pPr lvl="1">
              <a:spcBef>
                <a:spcPct val="0"/>
              </a:spcBef>
            </a:pPr>
            <a:r>
              <a:rPr lang="sv-SE" altLang="sv-SE" sz="1600" dirty="0">
                <a:ea typeface="Calibri" panose="020F0502020204030204" pitchFamily="34" charset="0"/>
                <a:cs typeface="Times New Roman" panose="02020603050405020304" pitchFamily="18" charset="0"/>
              </a:rPr>
              <a:t>Ofta egen försörjning via upphandlade </a:t>
            </a:r>
            <a:r>
              <a:rPr lang="sv-SE" altLang="sv-SE" sz="1600" dirty="0" smtClean="0">
                <a:ea typeface="Calibri" panose="020F0502020204030204" pitchFamily="34" charset="0"/>
                <a:cs typeface="Times New Roman" panose="02020603050405020304" pitchFamily="18" charset="0"/>
              </a:rPr>
              <a:t>avtal</a:t>
            </a:r>
          </a:p>
          <a:p>
            <a:pPr marL="0" indent="0">
              <a:spcBef>
                <a:spcPct val="0"/>
              </a:spcBef>
              <a:buNone/>
            </a:pPr>
            <a:endParaRPr lang="sv-SE" altLang="sv-SE" sz="1600" dirty="0">
              <a:ea typeface="Calibri" panose="020F0502020204030204" pitchFamily="34" charset="0"/>
              <a:cs typeface="Times New Roman" panose="02020603050405020304" pitchFamily="18" charset="0"/>
            </a:endParaRPr>
          </a:p>
          <a:p>
            <a:pPr marL="0" indent="0">
              <a:spcBef>
                <a:spcPct val="0"/>
              </a:spcBef>
              <a:buNone/>
            </a:pPr>
            <a:endParaRPr lang="sv-SE" altLang="sv-SE" sz="1600" dirty="0" smtClean="0">
              <a:ea typeface="Calibri" panose="020F0502020204030204" pitchFamily="34" charset="0"/>
              <a:cs typeface="Times New Roman" panose="02020603050405020304" pitchFamily="18" charset="0"/>
            </a:endParaRPr>
          </a:p>
          <a:p>
            <a:pPr marL="0" indent="0">
              <a:spcBef>
                <a:spcPct val="0"/>
              </a:spcBef>
              <a:buNone/>
            </a:pPr>
            <a:endParaRPr lang="sv-SE" altLang="sv-SE" sz="1600" dirty="0">
              <a:ea typeface="Calibri" panose="020F0502020204030204" pitchFamily="34" charset="0"/>
              <a:cs typeface="Times New Roman" panose="02020603050405020304" pitchFamily="18" charset="0"/>
            </a:endParaRPr>
          </a:p>
          <a:p>
            <a:pPr marL="0" indent="0">
              <a:spcBef>
                <a:spcPct val="0"/>
              </a:spcBef>
              <a:buNone/>
            </a:pPr>
            <a:r>
              <a:rPr lang="sv-SE" altLang="sv-SE" sz="1600" dirty="0" smtClean="0">
                <a:ea typeface="Calibri" panose="020F0502020204030204" pitchFamily="34" charset="0"/>
                <a:cs typeface="Times New Roman" panose="02020603050405020304" pitchFamily="18" charset="0"/>
              </a:rPr>
              <a:t>Vi ska se på några exempel lite senare.</a:t>
            </a:r>
            <a:endParaRPr lang="sv-SE" altLang="sv-SE" sz="1600" dirty="0"/>
          </a:p>
          <a:p>
            <a:pPr lvl="1">
              <a:spcBef>
                <a:spcPct val="0"/>
              </a:spcBef>
            </a:pPr>
            <a:endParaRPr lang="sv-SE" altLang="sv-SE" sz="600" dirty="0"/>
          </a:p>
          <a:p>
            <a:pPr marL="0" lvl="0" indent="0">
              <a:spcBef>
                <a:spcPct val="0"/>
              </a:spcBef>
              <a:buNone/>
            </a:pPr>
            <a:endParaRPr lang="sv-SE" altLang="sv-SE" sz="800" dirty="0"/>
          </a:p>
        </p:txBody>
      </p:sp>
      <p:pic>
        <p:nvPicPr>
          <p:cNvPr id="7" name="Bildobjekt 6" descr="lampa_2.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572249" y="1995556"/>
            <a:ext cx="2172613" cy="3345263"/>
          </a:xfrm>
          <a:prstGeom prst="rect">
            <a:avLst/>
          </a:prstGeom>
        </p:spPr>
      </p:pic>
    </p:spTree>
    <p:extLst>
      <p:ext uri="{BB962C8B-B14F-4D97-AF65-F5344CB8AC3E}">
        <p14:creationId xmlns:p14="http://schemas.microsoft.com/office/powerpoint/2010/main" val="1032951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341220" y="481251"/>
            <a:ext cx="7073733" cy="584775"/>
          </a:xfrm>
          <a:solidFill>
            <a:srgbClr val="FF0000"/>
          </a:solidFill>
          <a:ln w="9525">
            <a:noFill/>
            <a:miter lim="800000"/>
            <a:headEnd/>
            <a:tailEnd/>
          </a:ln>
          <a:effectLst>
            <a:outerShdw blurRad="50800" dist="76200" dir="8100000" algn="tr" rotWithShape="0">
              <a:prstClr val="black">
                <a:alpha val="30000"/>
              </a:prstClr>
            </a:outerShdw>
          </a:effectLst>
        </p:spPr>
        <p:txBody>
          <a:bodyPr vert="horz" wrap="square" lIns="91440" tIns="45720" rIns="91440" bIns="45720" numCol="1" rtlCol="0" anchor="ctr" anchorCtr="0" compatLnSpc="1">
            <a:prstTxWarp prst="textNoShape">
              <a:avLst/>
            </a:prstTxWarp>
            <a:spAutoFit/>
          </a:bodyPr>
          <a:lstStyle/>
          <a:p>
            <a:r>
              <a:rPr lang="sv-SE" altLang="sv-SE" sz="3200" dirty="0">
                <a:solidFill>
                  <a:schemeClr val="bg1"/>
                </a:solidFill>
                <a:ea typeface="Calibri" panose="020F0502020204030204" pitchFamily="34" charset="0"/>
                <a:cs typeface="Times New Roman" panose="02020603050405020304" pitchFamily="18" charset="0"/>
              </a:rPr>
              <a:t>Viktiga </a:t>
            </a:r>
            <a:r>
              <a:rPr lang="sv-SE" altLang="sv-SE" sz="3200" dirty="0" smtClean="0">
                <a:solidFill>
                  <a:schemeClr val="bg1"/>
                </a:solidFill>
                <a:ea typeface="Calibri" panose="020F0502020204030204" pitchFamily="34" charset="0"/>
                <a:cs typeface="Times New Roman" panose="02020603050405020304" pitchFamily="18" charset="0"/>
              </a:rPr>
              <a:t>förutsättningar </a:t>
            </a:r>
            <a:r>
              <a:rPr lang="sv-SE" altLang="sv-SE" sz="3200" dirty="0">
                <a:solidFill>
                  <a:schemeClr val="bg1"/>
                </a:solidFill>
                <a:ea typeface="Calibri" panose="020F0502020204030204" pitchFamily="34" charset="0"/>
                <a:cs typeface="Times New Roman" panose="02020603050405020304" pitchFamily="18" charset="0"/>
              </a:rPr>
              <a:t>att känna till</a:t>
            </a:r>
            <a:r>
              <a:rPr lang="sv-SE" altLang="sv-SE" sz="3200" dirty="0" smtClean="0">
                <a:solidFill>
                  <a:schemeClr val="bg1"/>
                </a:solidFill>
                <a:ea typeface="Calibri" panose="020F0502020204030204" pitchFamily="34" charset="0"/>
                <a:cs typeface="Times New Roman" panose="02020603050405020304" pitchFamily="18" charset="0"/>
              </a:rPr>
              <a:t>:</a:t>
            </a:r>
            <a:endParaRPr lang="sv-SE" sz="3200" b="1" dirty="0">
              <a:solidFill>
                <a:schemeClr val="bg1"/>
              </a:solidFill>
              <a:latin typeface="Arial" charset="0"/>
            </a:endParaRPr>
          </a:p>
        </p:txBody>
      </p:sp>
      <p:sp>
        <p:nvSpPr>
          <p:cNvPr id="6147" name="Platshållare för innehåll 2"/>
          <p:cNvSpPr>
            <a:spLocks noGrp="1"/>
          </p:cNvSpPr>
          <p:nvPr>
            <p:ph idx="1"/>
          </p:nvPr>
        </p:nvSpPr>
        <p:spPr>
          <a:xfrm>
            <a:off x="468221" y="1487556"/>
            <a:ext cx="6084980" cy="4367144"/>
          </a:xfrm>
        </p:spPr>
        <p:txBody>
          <a:bodyPr/>
          <a:lstStyle/>
          <a:p>
            <a:pPr>
              <a:spcBef>
                <a:spcPct val="0"/>
              </a:spcBef>
            </a:pPr>
            <a:r>
              <a:rPr lang="sv-SE" altLang="sv-SE" sz="1800" dirty="0" smtClean="0">
                <a:ea typeface="Calibri" panose="020F0502020204030204" pitchFamily="34" charset="0"/>
                <a:cs typeface="Times New Roman" panose="02020603050405020304" pitchFamily="18" charset="0"/>
              </a:rPr>
              <a:t>Standardisering </a:t>
            </a:r>
          </a:p>
          <a:p>
            <a:pPr>
              <a:spcBef>
                <a:spcPct val="0"/>
              </a:spcBef>
            </a:pPr>
            <a:endParaRPr lang="sv-SE" altLang="sv-SE" sz="1800" dirty="0" smtClean="0">
              <a:ea typeface="Calibri" panose="020F0502020204030204" pitchFamily="34" charset="0"/>
              <a:cs typeface="Times New Roman" panose="02020603050405020304" pitchFamily="18" charset="0"/>
            </a:endParaRPr>
          </a:p>
          <a:p>
            <a:pPr>
              <a:spcBef>
                <a:spcPct val="0"/>
              </a:spcBef>
            </a:pPr>
            <a:r>
              <a:rPr lang="sv-SE" altLang="sv-SE" sz="1800" dirty="0" smtClean="0">
                <a:ea typeface="Calibri" panose="020F0502020204030204" pitchFamily="34" charset="0"/>
                <a:cs typeface="Times New Roman" panose="02020603050405020304" pitchFamily="18" charset="0"/>
              </a:rPr>
              <a:t>Godkännande och ofta en </a:t>
            </a:r>
            <a:r>
              <a:rPr lang="sv-SE" altLang="sv-SE" sz="1800" dirty="0">
                <a:ea typeface="Calibri" panose="020F0502020204030204" pitchFamily="34" charset="0"/>
                <a:cs typeface="Times New Roman" panose="02020603050405020304" pitchFamily="18" charset="0"/>
              </a:rPr>
              <a:t>omfattande, tidsödande och svår </a:t>
            </a:r>
            <a:r>
              <a:rPr lang="sv-SE" altLang="sv-SE" sz="1800" dirty="0" smtClean="0">
                <a:ea typeface="Calibri" panose="020F0502020204030204" pitchFamily="34" charset="0"/>
                <a:cs typeface="Times New Roman" panose="02020603050405020304" pitchFamily="18" charset="0"/>
              </a:rPr>
              <a:t>process.</a:t>
            </a:r>
          </a:p>
          <a:p>
            <a:pPr>
              <a:spcBef>
                <a:spcPct val="0"/>
              </a:spcBef>
            </a:pPr>
            <a:endParaRPr lang="sv-SE" altLang="sv-SE" sz="1800" dirty="0" smtClean="0">
              <a:ea typeface="Calibri" panose="020F0502020204030204" pitchFamily="34" charset="0"/>
              <a:cs typeface="Times New Roman" panose="02020603050405020304" pitchFamily="18" charset="0"/>
            </a:endParaRPr>
          </a:p>
          <a:p>
            <a:pPr>
              <a:spcBef>
                <a:spcPct val="0"/>
              </a:spcBef>
            </a:pPr>
            <a:r>
              <a:rPr lang="sv-SE" altLang="sv-SE" sz="1800" dirty="0" smtClean="0">
                <a:ea typeface="Calibri" panose="020F0502020204030204" pitchFamily="34" charset="0"/>
                <a:cs typeface="Times New Roman" panose="02020603050405020304" pitchFamily="18" charset="0"/>
              </a:rPr>
              <a:t>En godkänd produkt innebär inte att Trafikverkets ska köpa.</a:t>
            </a:r>
          </a:p>
          <a:p>
            <a:pPr>
              <a:spcBef>
                <a:spcPct val="0"/>
              </a:spcBef>
            </a:pPr>
            <a:endParaRPr lang="sv-SE" altLang="sv-SE" sz="1800" dirty="0" smtClean="0">
              <a:ea typeface="Calibri" panose="020F0502020204030204" pitchFamily="34" charset="0"/>
              <a:cs typeface="Times New Roman" panose="02020603050405020304" pitchFamily="18" charset="0"/>
            </a:endParaRPr>
          </a:p>
          <a:p>
            <a:pPr>
              <a:spcBef>
                <a:spcPct val="0"/>
              </a:spcBef>
            </a:pPr>
            <a:r>
              <a:rPr lang="sv-SE" altLang="sv-SE" sz="1800" dirty="0" smtClean="0">
                <a:ea typeface="Calibri" panose="020F0502020204030204" pitchFamily="34" charset="0"/>
                <a:cs typeface="Times New Roman" panose="02020603050405020304" pitchFamily="18" charset="0"/>
              </a:rPr>
              <a:t>Trafikverket </a:t>
            </a:r>
            <a:r>
              <a:rPr lang="sv-SE" altLang="sv-SE" sz="1800" dirty="0">
                <a:ea typeface="Calibri" panose="020F0502020204030204" pitchFamily="34" charset="0"/>
                <a:cs typeface="Times New Roman" panose="02020603050405020304" pitchFamily="18" charset="0"/>
              </a:rPr>
              <a:t>upphandlar normalt </a:t>
            </a:r>
            <a:r>
              <a:rPr lang="sv-SE" altLang="sv-SE" sz="1800" dirty="0" smtClean="0">
                <a:ea typeface="Calibri" panose="020F0502020204030204" pitchFamily="34" charset="0"/>
                <a:cs typeface="Times New Roman" panose="02020603050405020304" pitchFamily="18" charset="0"/>
              </a:rPr>
              <a:t>funktion om möjligt.</a:t>
            </a:r>
          </a:p>
          <a:p>
            <a:pPr>
              <a:spcBef>
                <a:spcPct val="0"/>
              </a:spcBef>
            </a:pPr>
            <a:endParaRPr lang="sv-SE" altLang="sv-SE" sz="1800" dirty="0" smtClean="0">
              <a:ea typeface="Calibri" panose="020F0502020204030204" pitchFamily="34" charset="0"/>
              <a:cs typeface="Times New Roman" panose="02020603050405020304" pitchFamily="18" charset="0"/>
            </a:endParaRPr>
          </a:p>
          <a:p>
            <a:pPr>
              <a:spcBef>
                <a:spcPct val="0"/>
              </a:spcBef>
            </a:pPr>
            <a:r>
              <a:rPr lang="sv-SE" altLang="sv-SE" sz="1800" dirty="0" smtClean="0">
                <a:ea typeface="Calibri" panose="020F0502020204030204" pitchFamily="34" charset="0"/>
                <a:cs typeface="Times New Roman" panose="02020603050405020304" pitchFamily="18" charset="0"/>
              </a:rPr>
              <a:t>Reservdelar </a:t>
            </a:r>
            <a:r>
              <a:rPr lang="sv-SE" altLang="sv-SE" sz="1800" dirty="0">
                <a:ea typeface="Calibri" panose="020F0502020204030204" pitchFamily="34" charset="0"/>
                <a:cs typeface="Times New Roman" panose="02020603050405020304" pitchFamily="18" charset="0"/>
              </a:rPr>
              <a:t>är </a:t>
            </a:r>
            <a:r>
              <a:rPr lang="sv-SE" altLang="sv-SE" sz="1800" dirty="0" smtClean="0">
                <a:ea typeface="Calibri" panose="020F0502020204030204" pitchFamily="34" charset="0"/>
                <a:cs typeface="Times New Roman" panose="02020603050405020304" pitchFamily="18" charset="0"/>
              </a:rPr>
              <a:t>kritiskt.</a:t>
            </a:r>
            <a:endParaRPr lang="sv-SE" altLang="sv-SE" sz="1800" dirty="0">
              <a:ea typeface="Calibri" panose="020F0502020204030204" pitchFamily="34" charset="0"/>
              <a:cs typeface="Times New Roman" panose="02020603050405020304" pitchFamily="18" charset="0"/>
            </a:endParaRPr>
          </a:p>
          <a:p>
            <a:pPr>
              <a:spcBef>
                <a:spcPct val="0"/>
              </a:spcBef>
            </a:pPr>
            <a:endParaRPr lang="sv-SE" altLang="sv-SE" sz="1800" dirty="0" smtClean="0">
              <a:ea typeface="Calibri" panose="020F0502020204030204" pitchFamily="34" charset="0"/>
              <a:cs typeface="Times New Roman" panose="02020603050405020304" pitchFamily="18" charset="0"/>
            </a:endParaRPr>
          </a:p>
          <a:p>
            <a:pPr>
              <a:spcBef>
                <a:spcPct val="0"/>
              </a:spcBef>
            </a:pPr>
            <a:r>
              <a:rPr lang="sv-SE" altLang="sv-SE" sz="1800" dirty="0" smtClean="0">
                <a:ea typeface="Calibri" panose="020F0502020204030204" pitchFamily="34" charset="0"/>
                <a:cs typeface="Times New Roman" panose="02020603050405020304" pitchFamily="18" charset="0"/>
              </a:rPr>
              <a:t>Ofta långa kontrakt för material med </a:t>
            </a:r>
            <a:r>
              <a:rPr lang="sv-SE" altLang="sv-SE" sz="1800" dirty="0">
                <a:ea typeface="Calibri" panose="020F0502020204030204" pitchFamily="34" charset="0"/>
                <a:cs typeface="Times New Roman" panose="02020603050405020304" pitchFamily="18" charset="0"/>
              </a:rPr>
              <a:t>optionsmöjligheter. </a:t>
            </a:r>
            <a:r>
              <a:rPr lang="sv-SE" altLang="sv-SE" sz="1800" dirty="0" smtClean="0">
                <a:ea typeface="Calibri" panose="020F0502020204030204" pitchFamily="34" charset="0"/>
                <a:cs typeface="Times New Roman" panose="02020603050405020304" pitchFamily="18" charset="0"/>
              </a:rPr>
              <a:t>Ständiga förbättringar i kontrakten</a:t>
            </a:r>
          </a:p>
          <a:p>
            <a:pPr>
              <a:spcBef>
                <a:spcPct val="0"/>
              </a:spcBef>
            </a:pPr>
            <a:r>
              <a:rPr lang="sv-SE" altLang="sv-SE" sz="1300" dirty="0" smtClean="0">
                <a:ea typeface="Calibri" panose="020F0502020204030204" pitchFamily="34" charset="0"/>
                <a:cs typeface="Times New Roman" panose="02020603050405020304" pitchFamily="18" charset="0"/>
              </a:rPr>
              <a:t> </a:t>
            </a:r>
            <a:endParaRPr lang="sv-SE" altLang="sv-SE" sz="1300" dirty="0">
              <a:ea typeface="Calibri" panose="020F0502020204030204" pitchFamily="34" charset="0"/>
              <a:cs typeface="Times New Roman" panose="02020603050405020304" pitchFamily="18" charset="0"/>
            </a:endParaRPr>
          </a:p>
          <a:p>
            <a:pPr marL="0" lvl="0" indent="0">
              <a:spcBef>
                <a:spcPct val="0"/>
              </a:spcBef>
              <a:buNone/>
            </a:pPr>
            <a:endParaRPr lang="sv-SE" altLang="sv-SE" sz="1300" dirty="0">
              <a:ea typeface="Calibri" panose="020F0502020204030204" pitchFamily="34" charset="0"/>
              <a:cs typeface="Times New Roman" panose="02020603050405020304" pitchFamily="18" charset="0"/>
            </a:endParaRPr>
          </a:p>
        </p:txBody>
      </p:sp>
      <p:pic>
        <p:nvPicPr>
          <p:cNvPr id="7" name="Bildobjekt 6" descr="lampa_2.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572249" y="1995556"/>
            <a:ext cx="2172613" cy="3345263"/>
          </a:xfrm>
          <a:prstGeom prst="rect">
            <a:avLst/>
          </a:prstGeom>
        </p:spPr>
      </p:pic>
    </p:spTree>
    <p:extLst>
      <p:ext uri="{BB962C8B-B14F-4D97-AF65-F5344CB8AC3E}">
        <p14:creationId xmlns:p14="http://schemas.microsoft.com/office/powerpoint/2010/main" val="41479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341220" y="481251"/>
            <a:ext cx="8594962" cy="584775"/>
          </a:xfrm>
          <a:solidFill>
            <a:srgbClr val="FF0000"/>
          </a:solidFill>
          <a:ln w="9525">
            <a:noFill/>
            <a:miter lim="800000"/>
            <a:headEnd/>
            <a:tailEnd/>
          </a:ln>
          <a:effectLst>
            <a:outerShdw blurRad="50800" dist="76200" dir="8100000" algn="tr" rotWithShape="0">
              <a:prstClr val="black">
                <a:alpha val="30000"/>
              </a:prstClr>
            </a:outerShdw>
          </a:effectLst>
        </p:spPr>
        <p:txBody>
          <a:bodyPr vert="horz" wrap="square" lIns="91440" tIns="45720" rIns="91440" bIns="45720" numCol="1" rtlCol="0" anchor="ctr" anchorCtr="0" compatLnSpc="1">
            <a:prstTxWarp prst="textNoShape">
              <a:avLst/>
            </a:prstTxWarp>
            <a:spAutoFit/>
          </a:bodyPr>
          <a:lstStyle/>
          <a:p>
            <a:r>
              <a:rPr lang="sv-SE" altLang="sv-SE" sz="3200" dirty="0" smtClean="0">
                <a:solidFill>
                  <a:schemeClr val="bg1"/>
                </a:solidFill>
                <a:ea typeface="Calibri" panose="020F0502020204030204" pitchFamily="34" charset="0"/>
                <a:cs typeface="Times New Roman" panose="02020603050405020304" pitchFamily="18" charset="0"/>
              </a:rPr>
              <a:t>…ok, men hur få till det där innovativa då?</a:t>
            </a:r>
            <a:endParaRPr lang="sv-SE" sz="3200" b="1" dirty="0">
              <a:solidFill>
                <a:schemeClr val="bg1"/>
              </a:solidFill>
              <a:latin typeface="Arial" charset="0"/>
            </a:endParaRPr>
          </a:p>
        </p:txBody>
      </p:sp>
      <p:sp>
        <p:nvSpPr>
          <p:cNvPr id="6147" name="Platshållare för innehåll 2"/>
          <p:cNvSpPr>
            <a:spLocks noGrp="1"/>
          </p:cNvSpPr>
          <p:nvPr>
            <p:ph idx="1"/>
          </p:nvPr>
        </p:nvSpPr>
        <p:spPr>
          <a:xfrm>
            <a:off x="487269" y="1383053"/>
            <a:ext cx="6084980" cy="4367144"/>
          </a:xfrm>
        </p:spPr>
        <p:txBody>
          <a:bodyPr/>
          <a:lstStyle/>
          <a:p>
            <a:pPr marL="0" lvl="0" indent="0">
              <a:spcBef>
                <a:spcPct val="0"/>
              </a:spcBef>
              <a:buNone/>
            </a:pPr>
            <a:r>
              <a:rPr lang="sv-SE" altLang="sv-SE" dirty="0" smtClean="0">
                <a:ea typeface="Calibri" panose="020F0502020204030204" pitchFamily="34" charset="0"/>
                <a:cs typeface="Times New Roman" panose="02020603050405020304" pitchFamily="18" charset="0"/>
              </a:rPr>
              <a:t>Lite brottstycken från kollegorna:</a:t>
            </a:r>
          </a:p>
          <a:p>
            <a:pPr lvl="0"/>
            <a:r>
              <a:rPr lang="sv-SE" dirty="0" smtClean="0"/>
              <a:t>Hur långt utvecklad måste en produkt </a:t>
            </a:r>
            <a:r>
              <a:rPr lang="sv-SE" dirty="0"/>
              <a:t>vara </a:t>
            </a:r>
            <a:r>
              <a:rPr lang="sv-SE" dirty="0" smtClean="0"/>
              <a:t>för att vi ska kunna testa? </a:t>
            </a:r>
            <a:endParaRPr lang="sv-SE" dirty="0"/>
          </a:p>
          <a:p>
            <a:pPr lvl="0"/>
            <a:r>
              <a:rPr lang="sv-SE" dirty="0" smtClean="0"/>
              <a:t>Vi vet vad vi vill ha, men direktupphandling </a:t>
            </a:r>
            <a:r>
              <a:rPr lang="sv-SE" dirty="0"/>
              <a:t>kan vi bara göra på värden upp till några få 10 000 kr.</a:t>
            </a:r>
          </a:p>
          <a:p>
            <a:pPr lvl="0"/>
            <a:r>
              <a:rPr lang="sv-SE" dirty="0"/>
              <a:t>Vi bör väl hålla med testplatser i vår anläggning?</a:t>
            </a:r>
          </a:p>
          <a:p>
            <a:pPr lvl="0"/>
            <a:r>
              <a:rPr lang="sv-SE" dirty="0"/>
              <a:t>Vad hindrar ett inskickat förslag från att bli snott av någon annan?</a:t>
            </a:r>
          </a:p>
          <a:p>
            <a:pPr lvl="0"/>
            <a:r>
              <a:rPr lang="sv-SE" dirty="0"/>
              <a:t>O</a:t>
            </a:r>
            <a:r>
              <a:rPr lang="sv-SE" dirty="0" smtClean="0"/>
              <a:t>m </a:t>
            </a:r>
            <a:r>
              <a:rPr lang="sv-SE" dirty="0"/>
              <a:t>vi bidrar till att få fram en ny lösning med ett drivet företag så måste vi ju ändå sedan handla i konkurrens</a:t>
            </a:r>
            <a:r>
              <a:rPr lang="sv-SE" dirty="0" smtClean="0"/>
              <a:t>!</a:t>
            </a:r>
          </a:p>
          <a:p>
            <a:pPr lvl="0"/>
            <a:endParaRPr lang="sv-SE" dirty="0"/>
          </a:p>
          <a:p>
            <a:pPr marL="0" lvl="0" indent="0">
              <a:buNone/>
            </a:pPr>
            <a:r>
              <a:rPr lang="sv-SE" dirty="0" smtClean="0"/>
              <a:t>…men vi har numera en modell för hur vi ska möta goda idéer.</a:t>
            </a:r>
            <a:endParaRPr lang="sv-SE" dirty="0"/>
          </a:p>
          <a:p>
            <a:pPr marL="0" lvl="0" indent="0">
              <a:spcBef>
                <a:spcPct val="0"/>
              </a:spcBef>
              <a:buNone/>
            </a:pPr>
            <a:endParaRPr lang="sv-SE" altLang="sv-SE" sz="1300" dirty="0">
              <a:ea typeface="Calibri" panose="020F0502020204030204" pitchFamily="34" charset="0"/>
              <a:cs typeface="Times New Roman" panose="02020603050405020304" pitchFamily="18" charset="0"/>
            </a:endParaRPr>
          </a:p>
        </p:txBody>
      </p:sp>
      <p:pic>
        <p:nvPicPr>
          <p:cNvPr id="7" name="Bildobjekt 6" descr="lampa_2.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572249" y="1995556"/>
            <a:ext cx="2172613" cy="3345263"/>
          </a:xfrm>
          <a:prstGeom prst="rect">
            <a:avLst/>
          </a:prstGeom>
        </p:spPr>
      </p:pic>
    </p:spTree>
    <p:extLst>
      <p:ext uri="{BB962C8B-B14F-4D97-AF65-F5344CB8AC3E}">
        <p14:creationId xmlns:p14="http://schemas.microsoft.com/office/powerpoint/2010/main" val="456121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341220" y="512029"/>
            <a:ext cx="8367881" cy="523220"/>
          </a:xfrm>
          <a:solidFill>
            <a:srgbClr val="FF0000"/>
          </a:solidFill>
          <a:ln w="9525">
            <a:noFill/>
            <a:miter lim="800000"/>
            <a:headEnd/>
            <a:tailEnd/>
          </a:ln>
          <a:effectLst>
            <a:outerShdw blurRad="50800" dist="76200" dir="8100000" algn="tr" rotWithShape="0">
              <a:prstClr val="black">
                <a:alpha val="30000"/>
              </a:prstClr>
            </a:outerShdw>
          </a:effectLst>
        </p:spPr>
        <p:txBody>
          <a:bodyPr vert="horz" wrap="square" lIns="91440" tIns="45720" rIns="91440" bIns="45720" numCol="1" rtlCol="0" anchor="ctr" anchorCtr="0" compatLnSpc="1">
            <a:prstTxWarp prst="textNoShape">
              <a:avLst/>
            </a:prstTxWarp>
            <a:spAutoFit/>
          </a:bodyPr>
          <a:lstStyle/>
          <a:p>
            <a:r>
              <a:rPr lang="sv-SE" b="1" dirty="0" smtClean="0">
                <a:solidFill>
                  <a:schemeClr val="bg1"/>
                </a:solidFill>
                <a:latin typeface="Arial" charset="0"/>
                <a:ea typeface="+mj-ea"/>
                <a:cs typeface="Arial" pitchFamily="34" charset="0"/>
              </a:rPr>
              <a:t>Verktygslådan för innovationsupphandling</a:t>
            </a:r>
            <a:endParaRPr lang="sv-SE" b="1" dirty="0">
              <a:solidFill>
                <a:schemeClr val="bg1"/>
              </a:solidFill>
              <a:latin typeface="Arial" charset="0"/>
              <a:ea typeface="+mj-ea"/>
              <a:cs typeface="Arial" pitchFamily="34" charset="0"/>
            </a:endParaRPr>
          </a:p>
        </p:txBody>
      </p:sp>
      <p:sp>
        <p:nvSpPr>
          <p:cNvPr id="6147" name="Platshållare för innehåll 2"/>
          <p:cNvSpPr>
            <a:spLocks noGrp="1"/>
          </p:cNvSpPr>
          <p:nvPr>
            <p:ph idx="1"/>
          </p:nvPr>
        </p:nvSpPr>
        <p:spPr>
          <a:xfrm>
            <a:off x="468221" y="1272943"/>
            <a:ext cx="3889175" cy="4745297"/>
          </a:xfrm>
        </p:spPr>
        <p:txBody>
          <a:bodyPr/>
          <a:lstStyle/>
          <a:p>
            <a:pPr marL="180975" indent="-180975">
              <a:lnSpc>
                <a:spcPct val="150000"/>
              </a:lnSpc>
            </a:pPr>
            <a:r>
              <a:rPr lang="sv-SE" sz="1800" i="1" dirty="0" smtClean="0"/>
              <a:t>Upphandling av nya lösningar</a:t>
            </a:r>
            <a:r>
              <a:rPr lang="sv-SE" sz="1800" dirty="0" smtClean="0"/>
              <a:t>:</a:t>
            </a:r>
          </a:p>
          <a:p>
            <a:pPr marL="581025" lvl="1" indent="-180975">
              <a:lnSpc>
                <a:spcPct val="150000"/>
              </a:lnSpc>
            </a:pPr>
            <a:r>
              <a:rPr lang="sv-SE" sz="1600" dirty="0"/>
              <a:t>Förhandlat förfarande</a:t>
            </a:r>
          </a:p>
          <a:p>
            <a:pPr marL="581025" lvl="1" indent="-180975">
              <a:lnSpc>
                <a:spcPct val="150000"/>
              </a:lnSpc>
            </a:pPr>
            <a:r>
              <a:rPr lang="sv-SE" sz="1600" dirty="0"/>
              <a:t>Konkurrenspräglad dialog</a:t>
            </a:r>
          </a:p>
          <a:p>
            <a:pPr marL="581025" lvl="1" indent="-180975">
              <a:lnSpc>
                <a:spcPct val="150000"/>
              </a:lnSpc>
            </a:pPr>
            <a:r>
              <a:rPr lang="sv-SE" sz="1600" dirty="0" smtClean="0"/>
              <a:t>Innovationspartnerskap</a:t>
            </a:r>
          </a:p>
          <a:p>
            <a:pPr marL="581025" lvl="1" indent="-180975">
              <a:lnSpc>
                <a:spcPct val="150000"/>
              </a:lnSpc>
            </a:pPr>
            <a:r>
              <a:rPr lang="sv-SE" sz="1600" dirty="0" smtClean="0"/>
              <a:t>m.fl</a:t>
            </a:r>
            <a:r>
              <a:rPr lang="sv-SE" sz="1600" dirty="0"/>
              <a:t>.</a:t>
            </a:r>
            <a:endParaRPr lang="sv-SE" sz="1600" dirty="0" smtClean="0"/>
          </a:p>
          <a:p>
            <a:pPr marL="180975" indent="-180975">
              <a:lnSpc>
                <a:spcPct val="150000"/>
              </a:lnSpc>
            </a:pPr>
            <a:r>
              <a:rPr lang="sv-SE" sz="1800" i="1" dirty="0" smtClean="0"/>
              <a:t>Anskaffning av FoU-tjänster</a:t>
            </a:r>
            <a:r>
              <a:rPr lang="sv-SE" sz="1800" dirty="0" smtClean="0"/>
              <a:t>:</a:t>
            </a:r>
          </a:p>
          <a:p>
            <a:pPr marL="581025" lvl="1" indent="-180975">
              <a:lnSpc>
                <a:spcPct val="150000"/>
              </a:lnSpc>
            </a:pPr>
            <a:r>
              <a:rPr lang="sv-SE" sz="1600" dirty="0" smtClean="0"/>
              <a:t>Förkommersiell upphandling</a:t>
            </a:r>
          </a:p>
          <a:p>
            <a:pPr marL="581025" lvl="1" indent="-180975">
              <a:lnSpc>
                <a:spcPct val="150000"/>
              </a:lnSpc>
            </a:pPr>
            <a:r>
              <a:rPr lang="sv-SE" sz="1600" dirty="0" smtClean="0"/>
              <a:t>Projekttävling</a:t>
            </a:r>
          </a:p>
          <a:p>
            <a:pPr marL="581025" lvl="1" indent="-180975">
              <a:lnSpc>
                <a:spcPct val="150000"/>
              </a:lnSpc>
            </a:pPr>
            <a:r>
              <a:rPr lang="sv-SE" sz="1600" dirty="0" smtClean="0"/>
              <a:t>Katalytisk upphandling</a:t>
            </a:r>
          </a:p>
          <a:p>
            <a:pPr marL="180975" indent="-180975">
              <a:lnSpc>
                <a:spcPct val="150000"/>
              </a:lnSpc>
            </a:pPr>
            <a:r>
              <a:rPr lang="sv-SE" sz="1800" i="1" dirty="0" smtClean="0"/>
              <a:t>Även</a:t>
            </a:r>
            <a:r>
              <a:rPr lang="sv-SE" sz="1800" dirty="0" smtClean="0"/>
              <a:t>: Avsiktsförklaring         </a:t>
            </a:r>
            <a:r>
              <a:rPr lang="sv-SE" sz="1400" dirty="0" smtClean="0"/>
              <a:t>(Forward </a:t>
            </a:r>
            <a:r>
              <a:rPr lang="sv-SE" sz="1400" dirty="0" err="1" smtClean="0"/>
              <a:t>Commitment</a:t>
            </a:r>
            <a:r>
              <a:rPr lang="sv-SE" sz="1400" dirty="0" smtClean="0"/>
              <a:t> </a:t>
            </a:r>
            <a:r>
              <a:rPr lang="sv-SE" sz="1400" dirty="0" err="1" smtClean="0"/>
              <a:t>Procurement</a:t>
            </a:r>
            <a:r>
              <a:rPr lang="sv-SE" sz="1400" dirty="0" smtClean="0"/>
              <a:t>, FCP)</a:t>
            </a:r>
            <a:endParaRPr lang="sv-SE" sz="1600" dirty="0" smtClean="0"/>
          </a:p>
        </p:txBody>
      </p:sp>
      <p:pic>
        <p:nvPicPr>
          <p:cNvPr id="5" name="Bildobjekt 4"/>
          <p:cNvPicPr>
            <a:picLocks noChangeAspect="1"/>
          </p:cNvPicPr>
          <p:nvPr/>
        </p:nvPicPr>
        <p:blipFill>
          <a:blip r:embed="rId3"/>
          <a:stretch>
            <a:fillRect/>
          </a:stretch>
        </p:blipFill>
        <p:spPr>
          <a:xfrm>
            <a:off x="4627574" y="2567940"/>
            <a:ext cx="4516426" cy="2125980"/>
          </a:xfrm>
          <a:prstGeom prst="rect">
            <a:avLst/>
          </a:prstGeom>
        </p:spPr>
      </p:pic>
      <p:sp>
        <p:nvSpPr>
          <p:cNvPr id="3" name="Rektangel med rundade hörn 2"/>
          <p:cNvSpPr/>
          <p:nvPr/>
        </p:nvSpPr>
        <p:spPr>
          <a:xfrm>
            <a:off x="4563687" y="3882044"/>
            <a:ext cx="3358342" cy="828502"/>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35245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0120" y="537598"/>
            <a:ext cx="8527312" cy="64800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9525">
            <a:noFill/>
            <a:miter lim="800000"/>
            <a:headEnd/>
            <a:tailEnd/>
          </a:ln>
          <a:effectLst>
            <a:outerShdw blurRad="50800" dist="76200" dir="8100000" algn="tr" rotWithShape="0">
              <a:prstClr val="black">
                <a:alpha val="30000"/>
              </a:prstClr>
            </a:outerShdw>
          </a:effectLst>
        </p:spPr>
        <p:txBody>
          <a:bodyPr vert="horz" wrap="square" lIns="91440" tIns="45720" rIns="91440" bIns="45720" numCol="1" rtlCol="0" anchor="ctr" anchorCtr="0" compatLnSpc="1">
            <a:prstTxWarp prst="textNoShape">
              <a:avLst/>
            </a:prstTxWarp>
            <a:spAutoFit/>
          </a:bodyPr>
          <a:lstStyle/>
          <a:p>
            <a:r>
              <a:rPr lang="sv-SE" sz="2600" b="1" dirty="0">
                <a:solidFill>
                  <a:schemeClr val="bg1"/>
                </a:solidFill>
                <a:latin typeface="Arial" charset="0"/>
              </a:rPr>
              <a:t>Innovationsupphandling kopplat till utvecklingsnivå</a:t>
            </a:r>
          </a:p>
        </p:txBody>
      </p:sp>
      <p:pic>
        <p:nvPicPr>
          <p:cNvPr id="5" name="Bildobjekt 4"/>
          <p:cNvPicPr>
            <a:picLocks noChangeAspect="1"/>
          </p:cNvPicPr>
          <p:nvPr/>
        </p:nvPicPr>
        <p:blipFill>
          <a:blip r:embed="rId3"/>
          <a:stretch>
            <a:fillRect/>
          </a:stretch>
        </p:blipFill>
        <p:spPr>
          <a:xfrm>
            <a:off x="54285" y="1650157"/>
            <a:ext cx="9258686" cy="4112691"/>
          </a:xfrm>
          <a:prstGeom prst="rect">
            <a:avLst/>
          </a:prstGeom>
        </p:spPr>
      </p:pic>
      <p:sp>
        <p:nvSpPr>
          <p:cNvPr id="4" name="Rektangel med rundade hörn 3"/>
          <p:cNvSpPr/>
          <p:nvPr/>
        </p:nvSpPr>
        <p:spPr>
          <a:xfrm>
            <a:off x="1633507" y="4213871"/>
            <a:ext cx="5117489" cy="762000"/>
          </a:xfrm>
          <a:prstGeom prst="roundRect">
            <a:avLst/>
          </a:prstGeom>
          <a:noFill/>
          <a:ln w="3492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10859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511971"/>
            <a:ext cx="8201894" cy="830997"/>
          </a:xfrm>
          <a:solidFill>
            <a:srgbClr val="FF0000"/>
          </a:solidFill>
          <a:ln w="9525">
            <a:noFill/>
            <a:miter lim="800000"/>
            <a:headEnd/>
            <a:tailEnd/>
          </a:ln>
          <a:effectLst>
            <a:outerShdw blurRad="50800" dist="76200" dir="8100000" algn="tr" rotWithShape="0">
              <a:prstClr val="black">
                <a:alpha val="30000"/>
              </a:prstClr>
            </a:outerShdw>
          </a:effectLst>
        </p:spPr>
        <p:txBody>
          <a:bodyPr vert="horz" wrap="square" lIns="91440" tIns="45720" rIns="91440" bIns="45720" numCol="1" rtlCol="0" anchor="ctr" anchorCtr="0" compatLnSpc="1">
            <a:prstTxWarp prst="textNoShape">
              <a:avLst/>
            </a:prstTxWarp>
            <a:spAutoFit/>
          </a:bodyPr>
          <a:lstStyle/>
          <a:p>
            <a:r>
              <a:rPr lang="sv-SE" sz="2400" b="1" dirty="0">
                <a:solidFill>
                  <a:schemeClr val="bg1"/>
                </a:solidFill>
                <a:latin typeface="Arial" charset="0"/>
              </a:rPr>
              <a:t>Jämförelse mellan konkurrenspräglad dialog och förhandlat förfarande – en processbild</a:t>
            </a:r>
          </a:p>
        </p:txBody>
      </p:sp>
      <p:sp>
        <p:nvSpPr>
          <p:cNvPr id="3" name="Rektangel med rundade hörn 2"/>
          <p:cNvSpPr/>
          <p:nvPr/>
        </p:nvSpPr>
        <p:spPr>
          <a:xfrm>
            <a:off x="3699164" y="2196262"/>
            <a:ext cx="3347261" cy="2819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Femhörning 5"/>
          <p:cNvSpPr/>
          <p:nvPr/>
        </p:nvSpPr>
        <p:spPr>
          <a:xfrm>
            <a:off x="568043" y="3938135"/>
            <a:ext cx="1612669" cy="8728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t>Annonsering</a:t>
            </a:r>
            <a:endParaRPr lang="sv-SE" sz="1600" dirty="0"/>
          </a:p>
        </p:txBody>
      </p:sp>
      <p:sp>
        <p:nvSpPr>
          <p:cNvPr id="7" name="Femhörning 6"/>
          <p:cNvSpPr/>
          <p:nvPr/>
        </p:nvSpPr>
        <p:spPr>
          <a:xfrm>
            <a:off x="2180708" y="3938135"/>
            <a:ext cx="1612669" cy="8728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t>Kvalificering</a:t>
            </a:r>
            <a:endParaRPr lang="sv-SE" sz="1600" dirty="0"/>
          </a:p>
        </p:txBody>
      </p:sp>
      <p:sp>
        <p:nvSpPr>
          <p:cNvPr id="8" name="Femhörning 7"/>
          <p:cNvSpPr/>
          <p:nvPr/>
        </p:nvSpPr>
        <p:spPr>
          <a:xfrm>
            <a:off x="3821087" y="3938135"/>
            <a:ext cx="1612669" cy="8728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Genomförande av dialog</a:t>
            </a:r>
            <a:endParaRPr lang="sv-SE" sz="1400" dirty="0"/>
          </a:p>
        </p:txBody>
      </p:sp>
      <p:sp>
        <p:nvSpPr>
          <p:cNvPr id="9" name="Femhörning 8"/>
          <p:cNvSpPr/>
          <p:nvPr/>
        </p:nvSpPr>
        <p:spPr>
          <a:xfrm>
            <a:off x="5433756" y="3938135"/>
            <a:ext cx="1612669" cy="8728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t>Anbudsgivning</a:t>
            </a:r>
            <a:endParaRPr lang="sv-SE" sz="1600" dirty="0"/>
          </a:p>
        </p:txBody>
      </p:sp>
      <p:sp>
        <p:nvSpPr>
          <p:cNvPr id="10" name="Femhörning 9"/>
          <p:cNvSpPr/>
          <p:nvPr/>
        </p:nvSpPr>
        <p:spPr>
          <a:xfrm>
            <a:off x="7046425" y="3938690"/>
            <a:ext cx="1612669" cy="8728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t>Kontrakts-tilldelning</a:t>
            </a:r>
            <a:endParaRPr lang="sv-SE" sz="1600" dirty="0"/>
          </a:p>
        </p:txBody>
      </p:sp>
      <p:sp>
        <p:nvSpPr>
          <p:cNvPr id="11" name="Femhörning 10"/>
          <p:cNvSpPr/>
          <p:nvPr/>
        </p:nvSpPr>
        <p:spPr>
          <a:xfrm>
            <a:off x="570812" y="2465658"/>
            <a:ext cx="1612669" cy="8728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t>Annonsering</a:t>
            </a:r>
            <a:endParaRPr lang="sv-SE" sz="1600" dirty="0"/>
          </a:p>
        </p:txBody>
      </p:sp>
      <p:sp>
        <p:nvSpPr>
          <p:cNvPr id="12" name="Femhörning 11"/>
          <p:cNvSpPr/>
          <p:nvPr/>
        </p:nvSpPr>
        <p:spPr>
          <a:xfrm>
            <a:off x="2183477" y="2465658"/>
            <a:ext cx="1612669" cy="8728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Kvalificering</a:t>
            </a:r>
          </a:p>
        </p:txBody>
      </p:sp>
      <p:sp>
        <p:nvSpPr>
          <p:cNvPr id="13" name="Femhörning 12"/>
          <p:cNvSpPr/>
          <p:nvPr/>
        </p:nvSpPr>
        <p:spPr>
          <a:xfrm>
            <a:off x="3823856" y="2465658"/>
            <a:ext cx="1612669" cy="8728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Anbudsgivning</a:t>
            </a:r>
          </a:p>
        </p:txBody>
      </p:sp>
      <p:sp>
        <p:nvSpPr>
          <p:cNvPr id="14" name="Femhörning 13"/>
          <p:cNvSpPr/>
          <p:nvPr/>
        </p:nvSpPr>
        <p:spPr>
          <a:xfrm>
            <a:off x="5436525" y="2465658"/>
            <a:ext cx="1612669" cy="8728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t>Förhandling</a:t>
            </a:r>
            <a:endParaRPr lang="sv-SE" sz="1600" dirty="0"/>
          </a:p>
        </p:txBody>
      </p:sp>
      <p:sp>
        <p:nvSpPr>
          <p:cNvPr id="15" name="Femhörning 14"/>
          <p:cNvSpPr/>
          <p:nvPr/>
        </p:nvSpPr>
        <p:spPr>
          <a:xfrm>
            <a:off x="7049194" y="2466213"/>
            <a:ext cx="1612669" cy="8728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Kontrakts-tilldelning</a:t>
            </a:r>
          </a:p>
        </p:txBody>
      </p:sp>
      <p:sp>
        <p:nvSpPr>
          <p:cNvPr id="17" name="textruta 16"/>
          <p:cNvSpPr txBox="1"/>
          <p:nvPr/>
        </p:nvSpPr>
        <p:spPr>
          <a:xfrm>
            <a:off x="457200" y="3570287"/>
            <a:ext cx="2598788" cy="338554"/>
          </a:xfrm>
          <a:prstGeom prst="rect">
            <a:avLst/>
          </a:prstGeom>
          <a:noFill/>
        </p:spPr>
        <p:txBody>
          <a:bodyPr wrap="none" rtlCol="0">
            <a:spAutoFit/>
          </a:bodyPr>
          <a:lstStyle/>
          <a:p>
            <a:r>
              <a:rPr lang="sv-SE" sz="1600" dirty="0" smtClean="0"/>
              <a:t>Konkurrenspräglad dialog*</a:t>
            </a:r>
            <a:endParaRPr lang="sv-SE" sz="1600" dirty="0"/>
          </a:p>
        </p:txBody>
      </p:sp>
      <p:sp>
        <p:nvSpPr>
          <p:cNvPr id="18" name="textruta 17"/>
          <p:cNvSpPr txBox="1"/>
          <p:nvPr/>
        </p:nvSpPr>
        <p:spPr>
          <a:xfrm>
            <a:off x="459971" y="2090554"/>
            <a:ext cx="2157963" cy="338554"/>
          </a:xfrm>
          <a:prstGeom prst="rect">
            <a:avLst/>
          </a:prstGeom>
          <a:noFill/>
        </p:spPr>
        <p:txBody>
          <a:bodyPr wrap="none" rtlCol="0">
            <a:spAutoFit/>
          </a:bodyPr>
          <a:lstStyle/>
          <a:p>
            <a:r>
              <a:rPr lang="sv-SE" sz="1600" dirty="0" smtClean="0"/>
              <a:t>Förhandlat förfarande</a:t>
            </a:r>
            <a:endParaRPr lang="sv-SE" sz="1600" dirty="0"/>
          </a:p>
        </p:txBody>
      </p:sp>
      <p:sp>
        <p:nvSpPr>
          <p:cNvPr id="19" name="textruta 18"/>
          <p:cNvSpPr txBox="1"/>
          <p:nvPr/>
        </p:nvSpPr>
        <p:spPr>
          <a:xfrm>
            <a:off x="462417" y="5732064"/>
            <a:ext cx="1776448" cy="307777"/>
          </a:xfrm>
          <a:prstGeom prst="rect">
            <a:avLst/>
          </a:prstGeom>
          <a:noFill/>
        </p:spPr>
        <p:txBody>
          <a:bodyPr wrap="none" rtlCol="0">
            <a:spAutoFit/>
          </a:bodyPr>
          <a:lstStyle/>
          <a:p>
            <a:r>
              <a:rPr lang="sv-SE" sz="1400" dirty="0" smtClean="0"/>
              <a:t>* Förenklad process</a:t>
            </a:r>
            <a:endParaRPr lang="sv-SE" sz="1400" dirty="0"/>
          </a:p>
        </p:txBody>
      </p:sp>
    </p:spTree>
    <p:extLst>
      <p:ext uri="{BB962C8B-B14F-4D97-AF65-F5344CB8AC3E}">
        <p14:creationId xmlns:p14="http://schemas.microsoft.com/office/powerpoint/2010/main" val="1122646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idx="1"/>
            <p:extLst>
              <p:ext uri="{D42A27DB-BD31-4B8C-83A1-F6EECF244321}">
                <p14:modId xmlns:p14="http://schemas.microsoft.com/office/powerpoint/2010/main" val="4216507880"/>
              </p:ext>
            </p:extLst>
          </p:nvPr>
        </p:nvGraphicFramePr>
        <p:xfrm>
          <a:off x="265006" y="1292685"/>
          <a:ext cx="8801876" cy="4310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p:cNvSpPr>
          <p:nvPr/>
        </p:nvSpPr>
        <p:spPr bwMode="auto">
          <a:xfrm rot="21437223">
            <a:off x="126040" y="322841"/>
            <a:ext cx="7226695" cy="461665"/>
          </a:xfrm>
          <a:prstGeom prst="rect">
            <a:avLst/>
          </a:prstGeom>
          <a:solidFill>
            <a:srgbClr val="FF0000"/>
          </a:solidFill>
          <a:ln w="9525">
            <a:noFill/>
            <a:miter lim="800000"/>
            <a:headEnd/>
            <a:tailEnd/>
          </a:ln>
          <a:effectLst>
            <a:outerShdw blurRad="50800" dist="76200" dir="8100000" algn="tr" rotWithShape="0">
              <a:prstClr val="black">
                <a:alpha val="30000"/>
              </a:prstClr>
            </a:outerShdw>
          </a:effectLst>
        </p:spPr>
        <p:txBody>
          <a:bodyPr vert="horz" wrap="square" lIns="91440" tIns="45720" rIns="91440" bIns="45720" numCol="1" rtlCol="0" anchor="ctr" anchorCtr="0" compatLnSpc="1">
            <a:prstTxWarp prst="textNoShape">
              <a:avLst/>
            </a:prstTxWarp>
            <a:spAutoFit/>
          </a:bodyPr>
          <a:lst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a:lstStyle>
          <a:p>
            <a:r>
              <a:rPr lang="sv-SE" sz="2400" b="1" dirty="0" smtClean="0">
                <a:solidFill>
                  <a:schemeClr val="bg1"/>
                </a:solidFill>
                <a:latin typeface="Arial" charset="0"/>
              </a:rPr>
              <a:t>Exempel på struktur för Innovationspartnerskap</a:t>
            </a:r>
            <a:endParaRPr lang="sv-SE" sz="2000" b="1" dirty="0">
              <a:solidFill>
                <a:schemeClr val="bg1"/>
              </a:solidFill>
              <a:latin typeface="Arial" charset="0"/>
            </a:endParaRPr>
          </a:p>
        </p:txBody>
      </p:sp>
      <p:sp>
        <p:nvSpPr>
          <p:cNvPr id="6" name="textruta 5"/>
          <p:cNvSpPr txBox="1"/>
          <p:nvPr/>
        </p:nvSpPr>
        <p:spPr>
          <a:xfrm>
            <a:off x="-22034" y="1916938"/>
            <a:ext cx="2227469" cy="1015663"/>
          </a:xfrm>
          <a:prstGeom prst="rect">
            <a:avLst/>
          </a:prstGeom>
          <a:noFill/>
        </p:spPr>
        <p:txBody>
          <a:bodyPr wrap="none" rtlCol="0">
            <a:spAutoFit/>
          </a:bodyPr>
          <a:lstStyle/>
          <a:p>
            <a:r>
              <a:rPr lang="sv-SE" sz="1500" dirty="0" smtClean="0"/>
              <a:t>Annons</a:t>
            </a:r>
          </a:p>
          <a:p>
            <a:r>
              <a:rPr lang="sv-SE" sz="1500" dirty="0"/>
              <a:t> </a:t>
            </a:r>
            <a:r>
              <a:rPr lang="sv-SE" sz="1500" dirty="0" smtClean="0"/>
              <a:t> </a:t>
            </a:r>
            <a:r>
              <a:rPr lang="sv-SE" sz="1500" dirty="0" smtClean="0">
                <a:sym typeface="Wingdings" panose="05000000000000000000" pitchFamily="2" charset="2"/>
              </a:rPr>
              <a:t> </a:t>
            </a:r>
            <a:r>
              <a:rPr lang="sv-SE" sz="1500" dirty="0" smtClean="0"/>
              <a:t>Anbudsansökningar</a:t>
            </a:r>
          </a:p>
          <a:p>
            <a:r>
              <a:rPr lang="sv-SE" sz="1500" dirty="0"/>
              <a:t> </a:t>
            </a:r>
            <a:r>
              <a:rPr lang="sv-SE" sz="1500" dirty="0" smtClean="0"/>
              <a:t>   </a:t>
            </a:r>
            <a:r>
              <a:rPr lang="sv-SE" sz="1500" dirty="0" smtClean="0">
                <a:sym typeface="Wingdings" panose="05000000000000000000" pitchFamily="2" charset="2"/>
              </a:rPr>
              <a:t> </a:t>
            </a:r>
            <a:r>
              <a:rPr lang="sv-SE" sz="1500" dirty="0" smtClean="0"/>
              <a:t>Inledande anbud</a:t>
            </a:r>
          </a:p>
          <a:p>
            <a:r>
              <a:rPr lang="sv-SE" sz="1500" dirty="0"/>
              <a:t> </a:t>
            </a:r>
            <a:r>
              <a:rPr lang="sv-SE" sz="1500" dirty="0" smtClean="0"/>
              <a:t>      </a:t>
            </a:r>
            <a:r>
              <a:rPr lang="sv-SE" sz="1500" dirty="0" smtClean="0">
                <a:sym typeface="Wingdings" panose="05000000000000000000" pitchFamily="2" charset="2"/>
              </a:rPr>
              <a:t> </a:t>
            </a:r>
            <a:r>
              <a:rPr lang="sv-SE" sz="1500" dirty="0" smtClean="0"/>
              <a:t>Förhandling? </a:t>
            </a:r>
            <a:endParaRPr lang="sv-SE" sz="1500" dirty="0"/>
          </a:p>
        </p:txBody>
      </p:sp>
      <p:sp>
        <p:nvSpPr>
          <p:cNvPr id="7" name="textruta 6"/>
          <p:cNvSpPr txBox="1"/>
          <p:nvPr/>
        </p:nvSpPr>
        <p:spPr>
          <a:xfrm>
            <a:off x="3038819" y="2263186"/>
            <a:ext cx="1181734" cy="323165"/>
          </a:xfrm>
          <a:prstGeom prst="rect">
            <a:avLst/>
          </a:prstGeom>
          <a:noFill/>
        </p:spPr>
        <p:txBody>
          <a:bodyPr wrap="none" rtlCol="0">
            <a:spAutoFit/>
          </a:bodyPr>
          <a:lstStyle/>
          <a:p>
            <a:r>
              <a:rPr lang="sv-SE" sz="1500" dirty="0" smtClean="0"/>
              <a:t>Utvärdering</a:t>
            </a:r>
            <a:endParaRPr lang="sv-SE" sz="1500" dirty="0"/>
          </a:p>
        </p:txBody>
      </p:sp>
      <p:sp>
        <p:nvSpPr>
          <p:cNvPr id="8" name="textruta 7"/>
          <p:cNvSpPr txBox="1"/>
          <p:nvPr/>
        </p:nvSpPr>
        <p:spPr>
          <a:xfrm>
            <a:off x="6485268" y="2272365"/>
            <a:ext cx="1181734" cy="323165"/>
          </a:xfrm>
          <a:prstGeom prst="rect">
            <a:avLst/>
          </a:prstGeom>
          <a:noFill/>
        </p:spPr>
        <p:txBody>
          <a:bodyPr wrap="none" rtlCol="0">
            <a:spAutoFit/>
          </a:bodyPr>
          <a:lstStyle/>
          <a:p>
            <a:r>
              <a:rPr lang="sv-SE" sz="1500" dirty="0" smtClean="0"/>
              <a:t>Utvärdering</a:t>
            </a:r>
            <a:endParaRPr lang="sv-SE" sz="1500" dirty="0"/>
          </a:p>
        </p:txBody>
      </p:sp>
      <p:sp>
        <p:nvSpPr>
          <p:cNvPr id="9" name="textruta 8"/>
          <p:cNvSpPr txBox="1"/>
          <p:nvPr/>
        </p:nvSpPr>
        <p:spPr>
          <a:xfrm>
            <a:off x="4797840" y="2270527"/>
            <a:ext cx="1181734" cy="323165"/>
          </a:xfrm>
          <a:prstGeom prst="rect">
            <a:avLst/>
          </a:prstGeom>
          <a:noFill/>
        </p:spPr>
        <p:txBody>
          <a:bodyPr wrap="none" rtlCol="0">
            <a:spAutoFit/>
          </a:bodyPr>
          <a:lstStyle/>
          <a:p>
            <a:r>
              <a:rPr lang="sv-SE" sz="1500" dirty="0" smtClean="0"/>
              <a:t>Utvärdering</a:t>
            </a:r>
            <a:endParaRPr lang="sv-SE" sz="1500" dirty="0"/>
          </a:p>
        </p:txBody>
      </p:sp>
      <p:cxnSp>
        <p:nvCxnSpPr>
          <p:cNvPr id="11" name="Rak pil 10"/>
          <p:cNvCxnSpPr>
            <a:stCxn id="7" idx="2"/>
          </p:cNvCxnSpPr>
          <p:nvPr/>
        </p:nvCxnSpPr>
        <p:spPr>
          <a:xfrm>
            <a:off x="3629686" y="2586351"/>
            <a:ext cx="0" cy="443288"/>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 name="Rak pil 11"/>
          <p:cNvCxnSpPr/>
          <p:nvPr/>
        </p:nvCxnSpPr>
        <p:spPr>
          <a:xfrm>
            <a:off x="7065118" y="2584513"/>
            <a:ext cx="0" cy="443288"/>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 name="Rak pil 12"/>
          <p:cNvCxnSpPr/>
          <p:nvPr/>
        </p:nvCxnSpPr>
        <p:spPr>
          <a:xfrm>
            <a:off x="5379532" y="2595530"/>
            <a:ext cx="0" cy="443288"/>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4" name="Höger klammerparentes 13"/>
          <p:cNvSpPr/>
          <p:nvPr/>
        </p:nvSpPr>
        <p:spPr>
          <a:xfrm rot="5400000">
            <a:off x="5106470" y="746878"/>
            <a:ext cx="605928" cy="71386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5" name="textruta 14"/>
          <p:cNvSpPr txBox="1"/>
          <p:nvPr/>
        </p:nvSpPr>
        <p:spPr>
          <a:xfrm>
            <a:off x="4974112" y="4664146"/>
            <a:ext cx="901209" cy="323165"/>
          </a:xfrm>
          <a:prstGeom prst="rect">
            <a:avLst/>
          </a:prstGeom>
          <a:noFill/>
        </p:spPr>
        <p:txBody>
          <a:bodyPr wrap="none" rtlCol="0">
            <a:spAutoFit/>
          </a:bodyPr>
          <a:lstStyle/>
          <a:p>
            <a:r>
              <a:rPr lang="sv-SE" sz="1500" dirty="0" smtClean="0"/>
              <a:t>Kontrakt</a:t>
            </a:r>
            <a:endParaRPr lang="sv-SE" sz="1500" dirty="0"/>
          </a:p>
        </p:txBody>
      </p:sp>
      <p:sp>
        <p:nvSpPr>
          <p:cNvPr id="16" name="textruta 15"/>
          <p:cNvSpPr txBox="1"/>
          <p:nvPr/>
        </p:nvSpPr>
        <p:spPr>
          <a:xfrm>
            <a:off x="1857086" y="1398126"/>
            <a:ext cx="5437707" cy="323165"/>
          </a:xfrm>
          <a:prstGeom prst="rect">
            <a:avLst/>
          </a:prstGeom>
          <a:noFill/>
        </p:spPr>
        <p:txBody>
          <a:bodyPr wrap="none" rtlCol="0">
            <a:spAutoFit/>
          </a:bodyPr>
          <a:lstStyle/>
          <a:p>
            <a:r>
              <a:rPr lang="sv-SE" sz="1500" dirty="0" smtClean="0"/>
              <a:t>Kontraktstecknande = </a:t>
            </a:r>
            <a:r>
              <a:rPr lang="sv-SE" sz="1500" i="1" dirty="0" smtClean="0"/>
              <a:t>Ingående av innovationspartnerskapet</a:t>
            </a:r>
            <a:endParaRPr lang="sv-SE" sz="1500" i="1" dirty="0"/>
          </a:p>
        </p:txBody>
      </p:sp>
      <p:cxnSp>
        <p:nvCxnSpPr>
          <p:cNvPr id="17" name="Rak pil 16"/>
          <p:cNvCxnSpPr/>
          <p:nvPr/>
        </p:nvCxnSpPr>
        <p:spPr>
          <a:xfrm flipH="1">
            <a:off x="2042962" y="1674172"/>
            <a:ext cx="404991" cy="1357163"/>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890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4F1C43FF-EDEE-4BA1-ADEC-32B56CE1542B}" vid="{731CDCDA-CC64-4996-983C-226DBC52A044}"/>
    </a:ext>
  </a:extLst>
</a:theme>
</file>

<file path=ppt/theme/theme3.xml><?xml version="1.0" encoding="utf-8"?>
<a:theme xmlns:a="http://schemas.openxmlformats.org/drawingml/2006/main" name="Presentation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4F1C43FF-EDEE-4BA1-ADEC-32B56CE1542B}" vid="{AA1686AF-A57B-448C-9A77-2558F57FA65F}"/>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8ACE06DAE779E46A95FA5FEED102B0A" ma:contentTypeVersion="0" ma:contentTypeDescription="Skapa ett nytt dokument." ma:contentTypeScope="" ma:versionID="7530d80a93f06a22758999b5b98cc365">
  <xsd:schema xmlns:xsd="http://www.w3.org/2001/XMLSchema" xmlns:xs="http://www.w3.org/2001/XMLSchema" xmlns:p="http://schemas.microsoft.com/office/2006/metadata/properties" targetNamespace="http://schemas.microsoft.com/office/2006/metadata/properties" ma:root="true" ma:fieldsID="988ddc45a2a1ba233d786d3fa5db79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45C7EE-38CC-4DF8-B031-CD9DE236B95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F14BFED-F890-4FC4-96DD-6C578DDCC6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B084812-9376-4F20-AB88-E9ECB24BB1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14955</TotalTime>
  <Words>1679</Words>
  <Application>Microsoft Office PowerPoint</Application>
  <PresentationFormat>Bildspel på skärmen (4:3)</PresentationFormat>
  <Paragraphs>209</Paragraphs>
  <Slides>13</Slides>
  <Notes>12</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13</vt:i4>
      </vt:variant>
    </vt:vector>
  </HeadingPairs>
  <TitlesOfParts>
    <vt:vector size="20" baseType="lpstr">
      <vt:lpstr>Arial</vt:lpstr>
      <vt:lpstr>Calibri</vt:lpstr>
      <vt:lpstr>Times New Roman</vt:lpstr>
      <vt:lpstr>Wingdings</vt:lpstr>
      <vt:lpstr>Anpassad formgivning</vt:lpstr>
      <vt:lpstr>1_Anpassad formgivning</vt:lpstr>
      <vt:lpstr>Presentation_2</vt:lpstr>
      <vt:lpstr>Hur går det till att sätta en ny produkt eller tjänst på marknaden tillsammans med Trafikverket?   Processen och praktiska exempel      Anders Boethius Inköp och Logistik Nässjö 2018-11-22</vt:lpstr>
      <vt:lpstr>Två förhållningssätt</vt:lpstr>
      <vt:lpstr>Nya metoder och tekniska lösningar</vt:lpstr>
      <vt:lpstr>Viktiga förutsättningar att känna till:</vt:lpstr>
      <vt:lpstr>…ok, men hur få till det där innovativa då?</vt:lpstr>
      <vt:lpstr>Verktygslådan för innovationsupphandling</vt:lpstr>
      <vt:lpstr>Innovationsupphandling kopplat till utvecklingsnivå</vt:lpstr>
      <vt:lpstr>Jämförelse mellan konkurrenspräglad dialog och förhandlat förfarande – en processbild</vt:lpstr>
      <vt:lpstr>PowerPoint-presentation</vt:lpstr>
      <vt:lpstr>Några exempel och resonemang</vt:lpstr>
      <vt:lpstr>Några exempel och resonemang</vt:lpstr>
      <vt:lpstr>Det var modellen, men hur?</vt:lpstr>
      <vt:lpstr>Frågor?</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Erika Hedgren</dc:creator>
  <cp:lastModifiedBy>Boethius Anders, ILu</cp:lastModifiedBy>
  <cp:revision>746</cp:revision>
  <cp:lastPrinted>2018-04-24T09:41:37Z</cp:lastPrinted>
  <dcterms:created xsi:type="dcterms:W3CDTF">2011-10-07T11:22:11Z</dcterms:created>
  <dcterms:modified xsi:type="dcterms:W3CDTF">2018-11-26T11:28:34Z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0x01010018ACE06DAE779E46A95FA5FEED102B0A</vt:lpwstr>
  </property>
  <property fmtid="{D5CDD505-2E9C-101B-9397-08002B2CF9AE}" pid="3" name="tvdokumentversion">
    <vt:lpwstr>1.0</vt:lpwstr>
  </property>
  <property fmtid="{D5CDD505-2E9C-101B-9397-08002B2CF9AE}" pid="4" name="Dokumenttitel">
    <vt:lpwstr>trafikverket_i_bilder_2013_07_04</vt:lpwstr>
  </property>
  <property fmtid="{D5CDD505-2E9C-101B-9397-08002B2CF9AE}" pid="5" name="Dokumentdatum">
    <vt:filetime>2013-06-17T22:00:00Z</vt:filetime>
  </property>
  <property fmtid="{D5CDD505-2E9C-101B-9397-08002B2CF9AE}" pid="6" name="Skapat av">
    <vt:lpwstr>Forsén Carina, Kng</vt:lpwstr>
  </property>
</Properties>
</file>